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6" r:id="rId1"/>
  </p:sldMasterIdLst>
  <p:sldIdLst>
    <p:sldId id="256" r:id="rId2"/>
    <p:sldId id="257" r:id="rId3"/>
    <p:sldId id="258" r:id="rId4"/>
    <p:sldId id="259" r:id="rId5"/>
    <p:sldId id="260" r:id="rId6"/>
    <p:sldId id="262" r:id="rId7"/>
    <p:sldId id="265" r:id="rId8"/>
    <p:sldId id="266" r:id="rId9"/>
    <p:sldId id="267" r:id="rId10"/>
    <p:sldId id="268" r:id="rId11"/>
    <p:sldId id="270" r:id="rId12"/>
    <p:sldId id="271" r:id="rId13"/>
    <p:sldId id="272" r:id="rId14"/>
    <p:sldId id="269" r:id="rId15"/>
    <p:sldId id="261" r:id="rId16"/>
    <p:sldId id="263" r:id="rId17"/>
    <p:sldId id="273" r:id="rId18"/>
    <p:sldId id="274" r:id="rId19"/>
    <p:sldId id="26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3"/>
    <p:restoredTop sz="94694"/>
  </p:normalViewPr>
  <p:slideViewPr>
    <p:cSldViewPr snapToGrid="0" snapToObjects="1">
      <p:cViewPr varScale="1">
        <p:scale>
          <a:sx n="122" d="100"/>
          <a:sy n="122" d="100"/>
        </p:scale>
        <p:origin x="20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351781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93764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1957640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9026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456186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DD3FBF5-7287-7A43-803A-2B3C364F021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3095855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DD3FBF5-7287-7A43-803A-2B3C364F021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3452146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3224021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1964362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222448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3347219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DD3FBF5-7287-7A43-803A-2B3C364F021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133009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122025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DD3FBF5-7287-7A43-803A-2B3C364F0213}" type="datetimeFigureOut">
              <a:rPr lang="en-US" smtClean="0"/>
              <a:t>5/1/20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2383723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DD3FBF5-7287-7A43-803A-2B3C364F021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402434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DD3FBF5-7287-7A43-803A-2B3C364F0213}" type="datetimeFigureOut">
              <a:rPr lang="en-US" smtClean="0"/>
              <a:t>5/1/20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1010623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326952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D3FBF5-7287-7A43-803A-2B3C364F021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D514A3-2C66-3C45-92F8-640015947562}" type="slidenum">
              <a:rPr lang="en-US" smtClean="0"/>
              <a:t>‹#›</a:t>
            </a:fld>
            <a:endParaRPr lang="en-US"/>
          </a:p>
        </p:txBody>
      </p:sp>
    </p:spTree>
    <p:extLst>
      <p:ext uri="{BB962C8B-B14F-4D97-AF65-F5344CB8AC3E}">
        <p14:creationId xmlns:p14="http://schemas.microsoft.com/office/powerpoint/2010/main" val="4192206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DD3FBF5-7287-7A43-803A-2B3C364F0213}" type="datetimeFigureOut">
              <a:rPr lang="en-US" smtClean="0"/>
              <a:t>5/1/20</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5D514A3-2C66-3C45-92F8-640015947562}" type="slidenum">
              <a:rPr lang="en-US" smtClean="0"/>
              <a:t>‹#›</a:t>
            </a:fld>
            <a:endParaRPr lang="en-US"/>
          </a:p>
        </p:txBody>
      </p:sp>
    </p:spTree>
    <p:extLst>
      <p:ext uri="{BB962C8B-B14F-4D97-AF65-F5344CB8AC3E}">
        <p14:creationId xmlns:p14="http://schemas.microsoft.com/office/powerpoint/2010/main" val="3342893550"/>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BE1C83-374B-054F-8A9C-B55FE832D02E}"/>
              </a:ext>
            </a:extLst>
          </p:cNvPr>
          <p:cNvSpPr txBox="1"/>
          <p:nvPr/>
        </p:nvSpPr>
        <p:spPr>
          <a:xfrm>
            <a:off x="1083560" y="2358720"/>
            <a:ext cx="9889240" cy="492443"/>
          </a:xfrm>
          <a:prstGeom prst="rect">
            <a:avLst/>
          </a:prstGeom>
          <a:noFill/>
        </p:spPr>
        <p:txBody>
          <a:bodyPr wrap="square" rtlCol="0">
            <a:spAutoFit/>
          </a:bodyPr>
          <a:lstStyle/>
          <a:p>
            <a:pPr algn="ctr"/>
            <a:r>
              <a:rPr lang="en-US" sz="2600" dirty="0"/>
              <a:t>GGPLOT2</a:t>
            </a:r>
          </a:p>
        </p:txBody>
      </p:sp>
      <p:sp>
        <p:nvSpPr>
          <p:cNvPr id="5" name="TextBox 4">
            <a:extLst>
              <a:ext uri="{FF2B5EF4-FFF2-40B4-BE49-F238E27FC236}">
                <a16:creationId xmlns:a16="http://schemas.microsoft.com/office/drawing/2014/main" id="{73B1AE0C-9657-B140-BB1D-C9D0360F41D6}"/>
              </a:ext>
            </a:extLst>
          </p:cNvPr>
          <p:cNvSpPr txBox="1"/>
          <p:nvPr/>
        </p:nvSpPr>
        <p:spPr>
          <a:xfrm>
            <a:off x="1083560" y="3647942"/>
            <a:ext cx="9889240" cy="492443"/>
          </a:xfrm>
          <a:prstGeom prst="rect">
            <a:avLst/>
          </a:prstGeom>
          <a:noFill/>
        </p:spPr>
        <p:txBody>
          <a:bodyPr wrap="square" rtlCol="0">
            <a:spAutoFit/>
          </a:bodyPr>
          <a:lstStyle/>
          <a:p>
            <a:pPr algn="ctr"/>
            <a:r>
              <a:rPr lang="en-US" sz="2600"/>
              <a:t>Chris Ruis</a:t>
            </a:r>
            <a:endParaRPr lang="en-US" sz="2600" dirty="0"/>
          </a:p>
        </p:txBody>
      </p:sp>
    </p:spTree>
    <p:extLst>
      <p:ext uri="{BB962C8B-B14F-4D97-AF65-F5344CB8AC3E}">
        <p14:creationId xmlns:p14="http://schemas.microsoft.com/office/powerpoint/2010/main" val="2910049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30C382-EAE2-084C-948D-86061A9CEAF0}"/>
              </a:ext>
            </a:extLst>
          </p:cNvPr>
          <p:cNvSpPr txBox="1"/>
          <p:nvPr/>
        </p:nvSpPr>
        <p:spPr>
          <a:xfrm>
            <a:off x="1083560" y="134497"/>
            <a:ext cx="9889240" cy="492443"/>
          </a:xfrm>
          <a:prstGeom prst="rect">
            <a:avLst/>
          </a:prstGeom>
          <a:noFill/>
        </p:spPr>
        <p:txBody>
          <a:bodyPr wrap="square" rtlCol="0">
            <a:spAutoFit/>
          </a:bodyPr>
          <a:lstStyle/>
          <a:p>
            <a:pPr algn="ctr"/>
            <a:r>
              <a:rPr lang="en-US" sz="2600" dirty="0"/>
              <a:t>Histograms</a:t>
            </a:r>
          </a:p>
        </p:txBody>
      </p:sp>
      <p:sp>
        <p:nvSpPr>
          <p:cNvPr id="6" name="TextBox 5">
            <a:extLst>
              <a:ext uri="{FF2B5EF4-FFF2-40B4-BE49-F238E27FC236}">
                <a16:creationId xmlns:a16="http://schemas.microsoft.com/office/drawing/2014/main" id="{5893061F-4579-A443-993F-D45FEEC59E71}"/>
              </a:ext>
            </a:extLst>
          </p:cNvPr>
          <p:cNvSpPr txBox="1"/>
          <p:nvPr/>
        </p:nvSpPr>
        <p:spPr>
          <a:xfrm>
            <a:off x="292581" y="2874766"/>
            <a:ext cx="11260843" cy="492443"/>
          </a:xfrm>
          <a:prstGeom prst="rect">
            <a:avLst/>
          </a:prstGeom>
          <a:noFill/>
        </p:spPr>
        <p:txBody>
          <a:bodyPr wrap="square" rtlCol="0">
            <a:spAutoFit/>
          </a:bodyPr>
          <a:lstStyle/>
          <a:p>
            <a:pPr algn="ct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geom_histogram</a:t>
            </a:r>
            <a:r>
              <a:rPr lang="en-US" sz="2600" dirty="0">
                <a:solidFill>
                  <a:schemeClr val="accent6">
                    <a:lumMod val="60000"/>
                    <a:lumOff val="40000"/>
                  </a:schemeClr>
                </a:solidFill>
              </a:rPr>
              <a:t>()</a:t>
            </a:r>
          </a:p>
        </p:txBody>
      </p:sp>
      <p:cxnSp>
        <p:nvCxnSpPr>
          <p:cNvPr id="7" name="Straight Arrow Connector 6">
            <a:extLst>
              <a:ext uri="{FF2B5EF4-FFF2-40B4-BE49-F238E27FC236}">
                <a16:creationId xmlns:a16="http://schemas.microsoft.com/office/drawing/2014/main" id="{1F3CAF7E-326E-E64E-B2AC-D9C2A21C9BEF}"/>
              </a:ext>
            </a:extLst>
          </p:cNvPr>
          <p:cNvCxnSpPr>
            <a:cxnSpLocks/>
          </p:cNvCxnSpPr>
          <p:nvPr/>
        </p:nvCxnSpPr>
        <p:spPr>
          <a:xfrm flipV="1">
            <a:off x="1594022" y="3299255"/>
            <a:ext cx="1007071" cy="7290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4462FB-C404-C642-9F90-AECB3AA0043F}"/>
              </a:ext>
            </a:extLst>
          </p:cNvPr>
          <p:cNvCxnSpPr>
            <a:cxnSpLocks/>
          </p:cNvCxnSpPr>
          <p:nvPr/>
        </p:nvCxnSpPr>
        <p:spPr>
          <a:xfrm flipV="1">
            <a:off x="1348199" y="3335953"/>
            <a:ext cx="2086979" cy="21395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A415DA-542D-854F-B331-CE454858412B}"/>
              </a:ext>
            </a:extLst>
          </p:cNvPr>
          <p:cNvSpPr txBox="1"/>
          <p:nvPr/>
        </p:nvSpPr>
        <p:spPr>
          <a:xfrm>
            <a:off x="-37071" y="5475461"/>
            <a:ext cx="3383116" cy="646331"/>
          </a:xfrm>
          <a:prstGeom prst="rect">
            <a:avLst/>
          </a:prstGeom>
          <a:noFill/>
        </p:spPr>
        <p:txBody>
          <a:bodyPr wrap="square" rtlCol="0">
            <a:spAutoFit/>
          </a:bodyPr>
          <a:lstStyle/>
          <a:p>
            <a:pPr algn="ctr"/>
            <a:r>
              <a:rPr lang="en-US" dirty="0">
                <a:solidFill>
                  <a:srgbClr val="0070C0"/>
                </a:solidFill>
              </a:rPr>
              <a:t>The first bit in the brackets tells R which data frame to use</a:t>
            </a:r>
          </a:p>
        </p:txBody>
      </p:sp>
      <p:cxnSp>
        <p:nvCxnSpPr>
          <p:cNvPr id="10" name="Straight Arrow Connector 9">
            <a:extLst>
              <a:ext uri="{FF2B5EF4-FFF2-40B4-BE49-F238E27FC236}">
                <a16:creationId xmlns:a16="http://schemas.microsoft.com/office/drawing/2014/main" id="{16CEEFE1-4245-9640-9B51-CA11DEC354C7}"/>
              </a:ext>
            </a:extLst>
          </p:cNvPr>
          <p:cNvCxnSpPr>
            <a:cxnSpLocks/>
          </p:cNvCxnSpPr>
          <p:nvPr/>
        </p:nvCxnSpPr>
        <p:spPr>
          <a:xfrm flipH="1">
            <a:off x="4292651" y="2050977"/>
            <a:ext cx="629318" cy="8850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08FA9F-0018-6B43-90C5-A253A8832932}"/>
              </a:ext>
            </a:extLst>
          </p:cNvPr>
          <p:cNvSpPr txBox="1"/>
          <p:nvPr/>
        </p:nvSpPr>
        <p:spPr>
          <a:xfrm>
            <a:off x="4735066" y="1443126"/>
            <a:ext cx="6200663" cy="923330"/>
          </a:xfrm>
          <a:prstGeom prst="rect">
            <a:avLst/>
          </a:prstGeom>
          <a:noFill/>
        </p:spPr>
        <p:txBody>
          <a:bodyPr wrap="square" rtlCol="0">
            <a:spAutoFit/>
          </a:bodyPr>
          <a:lstStyle/>
          <a:p>
            <a:pPr algn="ctr"/>
            <a:r>
              <a:rPr lang="en-US" dirty="0">
                <a:solidFill>
                  <a:srgbClr val="FFC000"/>
                </a:solidFill>
              </a:rPr>
              <a:t>In the </a:t>
            </a:r>
            <a:r>
              <a:rPr lang="en-US" dirty="0" err="1">
                <a:solidFill>
                  <a:srgbClr val="FFC000"/>
                </a:solidFill>
              </a:rPr>
              <a:t>aes</a:t>
            </a:r>
            <a:r>
              <a:rPr lang="en-US" dirty="0">
                <a:solidFill>
                  <a:srgbClr val="FFC000"/>
                </a:solidFill>
              </a:rPr>
              <a:t>() part, we give R more information about what we want to plot. Names within the </a:t>
            </a:r>
            <a:r>
              <a:rPr lang="en-US" dirty="0" err="1">
                <a:solidFill>
                  <a:srgbClr val="FFC000"/>
                </a:solidFill>
              </a:rPr>
              <a:t>aes</a:t>
            </a:r>
            <a:r>
              <a:rPr lang="en-US" dirty="0">
                <a:solidFill>
                  <a:srgbClr val="FFC000"/>
                </a:solidFill>
              </a:rPr>
              <a:t>() are the column names in our data frame</a:t>
            </a:r>
          </a:p>
        </p:txBody>
      </p:sp>
      <p:cxnSp>
        <p:nvCxnSpPr>
          <p:cNvPr id="12" name="Straight Arrow Connector 11">
            <a:extLst>
              <a:ext uri="{FF2B5EF4-FFF2-40B4-BE49-F238E27FC236}">
                <a16:creationId xmlns:a16="http://schemas.microsoft.com/office/drawing/2014/main" id="{6CDCF83B-88A3-1E43-8E3C-F7C836A97907}"/>
              </a:ext>
            </a:extLst>
          </p:cNvPr>
          <p:cNvCxnSpPr>
            <a:cxnSpLocks/>
          </p:cNvCxnSpPr>
          <p:nvPr/>
        </p:nvCxnSpPr>
        <p:spPr>
          <a:xfrm flipV="1">
            <a:off x="4871695" y="3328666"/>
            <a:ext cx="255616" cy="1032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F4C5A9-7D8F-0546-AF4A-A5AFEA9F7AD0}"/>
              </a:ext>
            </a:extLst>
          </p:cNvPr>
          <p:cNvSpPr txBox="1"/>
          <p:nvPr/>
        </p:nvSpPr>
        <p:spPr>
          <a:xfrm>
            <a:off x="2961735" y="4249682"/>
            <a:ext cx="3383116" cy="892552"/>
          </a:xfrm>
          <a:prstGeom prst="rect">
            <a:avLst/>
          </a:prstGeom>
          <a:noFill/>
        </p:spPr>
        <p:txBody>
          <a:bodyPr wrap="square" rtlCol="0">
            <a:spAutoFit/>
          </a:bodyPr>
          <a:lstStyle/>
          <a:p>
            <a:pPr algn="ctr"/>
            <a:r>
              <a:rPr lang="en-US" sz="2600" dirty="0">
                <a:solidFill>
                  <a:srgbClr val="00B050"/>
                </a:solidFill>
              </a:rPr>
              <a:t>What we want to plot on the x-axis</a:t>
            </a:r>
          </a:p>
        </p:txBody>
      </p:sp>
      <p:sp>
        <p:nvSpPr>
          <p:cNvPr id="15" name="TextBox 14">
            <a:extLst>
              <a:ext uri="{FF2B5EF4-FFF2-40B4-BE49-F238E27FC236}">
                <a16:creationId xmlns:a16="http://schemas.microsoft.com/office/drawing/2014/main" id="{12D9C540-A901-6444-BD34-8DE218DABF8C}"/>
              </a:ext>
            </a:extLst>
          </p:cNvPr>
          <p:cNvSpPr txBox="1"/>
          <p:nvPr/>
        </p:nvSpPr>
        <p:spPr>
          <a:xfrm>
            <a:off x="3670410" y="5935030"/>
            <a:ext cx="4135257" cy="892552"/>
          </a:xfrm>
          <a:prstGeom prst="rect">
            <a:avLst/>
          </a:prstGeom>
          <a:noFill/>
        </p:spPr>
        <p:txBody>
          <a:bodyPr wrap="square" rtlCol="0">
            <a:spAutoFit/>
          </a:bodyPr>
          <a:lstStyle/>
          <a:p>
            <a:pPr algn="ctr"/>
            <a:r>
              <a:rPr lang="en-US" sz="2600" dirty="0">
                <a:solidFill>
                  <a:schemeClr val="accent6">
                    <a:lumMod val="75000"/>
                  </a:schemeClr>
                </a:solidFill>
              </a:rPr>
              <a:t>We don’t put anything for the y-axis – this will be the counts</a:t>
            </a:r>
          </a:p>
        </p:txBody>
      </p:sp>
      <p:cxnSp>
        <p:nvCxnSpPr>
          <p:cNvPr id="16" name="Straight Arrow Connector 15">
            <a:extLst>
              <a:ext uri="{FF2B5EF4-FFF2-40B4-BE49-F238E27FC236}">
                <a16:creationId xmlns:a16="http://schemas.microsoft.com/office/drawing/2014/main" id="{57B5C8AC-F25A-EA46-9EA9-B2A0580F89CE}"/>
              </a:ext>
            </a:extLst>
          </p:cNvPr>
          <p:cNvCxnSpPr>
            <a:cxnSpLocks/>
          </p:cNvCxnSpPr>
          <p:nvPr/>
        </p:nvCxnSpPr>
        <p:spPr>
          <a:xfrm flipH="1" flipV="1">
            <a:off x="6819445" y="3273471"/>
            <a:ext cx="684070" cy="1779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BCB935C-56A2-3F4A-A03B-929B8FFC9186}"/>
              </a:ext>
            </a:extLst>
          </p:cNvPr>
          <p:cNvSpPr txBox="1"/>
          <p:nvPr/>
        </p:nvSpPr>
        <p:spPr>
          <a:xfrm>
            <a:off x="6507018" y="5052557"/>
            <a:ext cx="2310714" cy="369332"/>
          </a:xfrm>
          <a:prstGeom prst="rect">
            <a:avLst/>
          </a:prstGeom>
          <a:noFill/>
        </p:spPr>
        <p:txBody>
          <a:bodyPr wrap="square" rtlCol="0">
            <a:spAutoFit/>
          </a:bodyPr>
          <a:lstStyle/>
          <a:p>
            <a:pPr algn="ctr"/>
            <a:r>
              <a:rPr lang="en-US" dirty="0">
                <a:solidFill>
                  <a:schemeClr val="bg1">
                    <a:lumMod val="50000"/>
                  </a:schemeClr>
                </a:solidFill>
              </a:rPr>
              <a:t>We add things to the plot using +</a:t>
            </a:r>
          </a:p>
        </p:txBody>
      </p:sp>
      <p:cxnSp>
        <p:nvCxnSpPr>
          <p:cNvPr id="18" name="Straight Arrow Connector 17">
            <a:extLst>
              <a:ext uri="{FF2B5EF4-FFF2-40B4-BE49-F238E27FC236}">
                <a16:creationId xmlns:a16="http://schemas.microsoft.com/office/drawing/2014/main" id="{CF6D9172-DB36-EA4D-B4B8-F0D197D9E4AA}"/>
              </a:ext>
            </a:extLst>
          </p:cNvPr>
          <p:cNvCxnSpPr>
            <a:cxnSpLocks/>
          </p:cNvCxnSpPr>
          <p:nvPr/>
        </p:nvCxnSpPr>
        <p:spPr>
          <a:xfrm flipH="1" flipV="1">
            <a:off x="8971005" y="3320340"/>
            <a:ext cx="1231557" cy="5483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4F79FC-7E4C-5542-9610-17B97DBD5E6A}"/>
              </a:ext>
            </a:extLst>
          </p:cNvPr>
          <p:cNvSpPr txBox="1"/>
          <p:nvPr/>
        </p:nvSpPr>
        <p:spPr>
          <a:xfrm>
            <a:off x="8767196" y="3868698"/>
            <a:ext cx="3383116" cy="492443"/>
          </a:xfrm>
          <a:prstGeom prst="rect">
            <a:avLst/>
          </a:prstGeom>
          <a:noFill/>
        </p:spPr>
        <p:txBody>
          <a:bodyPr wrap="square" rtlCol="0">
            <a:spAutoFit/>
          </a:bodyPr>
          <a:lstStyle/>
          <a:p>
            <a:pPr algn="ctr"/>
            <a:r>
              <a:rPr lang="en-US" sz="2600" dirty="0">
                <a:solidFill>
                  <a:schemeClr val="accent6">
                    <a:lumMod val="60000"/>
                    <a:lumOff val="40000"/>
                  </a:schemeClr>
                </a:solidFill>
              </a:rPr>
              <a:t>The type of plot</a:t>
            </a:r>
          </a:p>
        </p:txBody>
      </p:sp>
      <p:sp>
        <p:nvSpPr>
          <p:cNvPr id="20" name="TextBox 19">
            <a:extLst>
              <a:ext uri="{FF2B5EF4-FFF2-40B4-BE49-F238E27FC236}">
                <a16:creationId xmlns:a16="http://schemas.microsoft.com/office/drawing/2014/main" id="{7A9ED855-DB1D-3C43-BD49-04E7B5977C7F}"/>
              </a:ext>
            </a:extLst>
          </p:cNvPr>
          <p:cNvSpPr txBox="1"/>
          <p:nvPr/>
        </p:nvSpPr>
        <p:spPr>
          <a:xfrm>
            <a:off x="-232434" y="3941805"/>
            <a:ext cx="2310714" cy="646331"/>
          </a:xfrm>
          <a:prstGeom prst="rect">
            <a:avLst/>
          </a:prstGeom>
          <a:noFill/>
        </p:spPr>
        <p:txBody>
          <a:bodyPr wrap="square" rtlCol="0">
            <a:spAutoFit/>
          </a:bodyPr>
          <a:lstStyle/>
          <a:p>
            <a:pPr algn="ctr"/>
            <a:r>
              <a:rPr lang="en-US" dirty="0">
                <a:solidFill>
                  <a:srgbClr val="FF0000"/>
                </a:solidFill>
              </a:rPr>
              <a:t>Tells R to create a </a:t>
            </a:r>
            <a:r>
              <a:rPr lang="en-US" dirty="0" err="1">
                <a:solidFill>
                  <a:srgbClr val="FF0000"/>
                </a:solidFill>
              </a:rPr>
              <a:t>ggplot</a:t>
            </a:r>
            <a:endParaRPr lang="en-US" dirty="0">
              <a:solidFill>
                <a:srgbClr val="FF0000"/>
              </a:solidFill>
            </a:endParaRPr>
          </a:p>
        </p:txBody>
      </p:sp>
    </p:spTree>
    <p:extLst>
      <p:ext uri="{BB962C8B-B14F-4D97-AF65-F5344CB8AC3E}">
        <p14:creationId xmlns:p14="http://schemas.microsoft.com/office/powerpoint/2010/main" val="235028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B36D2A-37B6-6443-89E2-79E643FC57FE}"/>
              </a:ext>
            </a:extLst>
          </p:cNvPr>
          <p:cNvSpPr txBox="1"/>
          <p:nvPr/>
        </p:nvSpPr>
        <p:spPr>
          <a:xfrm>
            <a:off x="1083560" y="134497"/>
            <a:ext cx="9889240" cy="492443"/>
          </a:xfrm>
          <a:prstGeom prst="rect">
            <a:avLst/>
          </a:prstGeom>
          <a:noFill/>
        </p:spPr>
        <p:txBody>
          <a:bodyPr wrap="square" rtlCol="0">
            <a:spAutoFit/>
          </a:bodyPr>
          <a:lstStyle/>
          <a:p>
            <a:pPr algn="ctr"/>
            <a:r>
              <a:rPr lang="en-US" sz="2600" dirty="0"/>
              <a:t>Histograms</a:t>
            </a:r>
          </a:p>
        </p:txBody>
      </p:sp>
      <p:sp>
        <p:nvSpPr>
          <p:cNvPr id="5" name="TextBox 4">
            <a:extLst>
              <a:ext uri="{FF2B5EF4-FFF2-40B4-BE49-F238E27FC236}">
                <a16:creationId xmlns:a16="http://schemas.microsoft.com/office/drawing/2014/main" id="{7C3A342A-E6F7-4D47-8C16-BD0C8296F333}"/>
              </a:ext>
            </a:extLst>
          </p:cNvPr>
          <p:cNvSpPr txBox="1"/>
          <p:nvPr/>
        </p:nvSpPr>
        <p:spPr>
          <a:xfrm>
            <a:off x="292581" y="687613"/>
            <a:ext cx="11260843" cy="492443"/>
          </a:xfrm>
          <a:prstGeom prst="rect">
            <a:avLst/>
          </a:prstGeom>
          <a:noFill/>
        </p:spPr>
        <p:txBody>
          <a:bodyPr wrap="square" rtlCol="0">
            <a:spAutoFit/>
          </a:bodyPr>
          <a:lstStyle/>
          <a:p>
            <a:pPr algn="ctr"/>
            <a:r>
              <a:rPr lang="en-US" sz="2600" dirty="0"/>
              <a:t>3. </a:t>
            </a: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geom_histogram</a:t>
            </a:r>
            <a:r>
              <a:rPr lang="en-US" sz="2600" dirty="0">
                <a:solidFill>
                  <a:schemeClr val="accent6">
                    <a:lumMod val="60000"/>
                    <a:lumOff val="40000"/>
                  </a:schemeClr>
                </a:solidFill>
              </a:rPr>
              <a:t>()</a:t>
            </a:r>
          </a:p>
        </p:txBody>
      </p:sp>
      <p:pic>
        <p:nvPicPr>
          <p:cNvPr id="6" name="Picture 5">
            <a:extLst>
              <a:ext uri="{FF2B5EF4-FFF2-40B4-BE49-F238E27FC236}">
                <a16:creationId xmlns:a16="http://schemas.microsoft.com/office/drawing/2014/main" id="{84CF2A1C-1685-6342-9A20-98905727E2D0}"/>
              </a:ext>
            </a:extLst>
          </p:cNvPr>
          <p:cNvPicPr>
            <a:picLocks noChangeAspect="1"/>
          </p:cNvPicPr>
          <p:nvPr/>
        </p:nvPicPr>
        <p:blipFill>
          <a:blip r:embed="rId2"/>
          <a:stretch>
            <a:fillRect/>
          </a:stretch>
        </p:blipFill>
        <p:spPr>
          <a:xfrm>
            <a:off x="719266" y="1482639"/>
            <a:ext cx="5413841" cy="4979945"/>
          </a:xfrm>
          <a:prstGeom prst="rect">
            <a:avLst/>
          </a:prstGeom>
        </p:spPr>
      </p:pic>
      <p:sp>
        <p:nvSpPr>
          <p:cNvPr id="7" name="TextBox 6">
            <a:extLst>
              <a:ext uri="{FF2B5EF4-FFF2-40B4-BE49-F238E27FC236}">
                <a16:creationId xmlns:a16="http://schemas.microsoft.com/office/drawing/2014/main" id="{8ECBCC29-0F54-A24E-9627-2C4146141D20}"/>
              </a:ext>
            </a:extLst>
          </p:cNvPr>
          <p:cNvSpPr txBox="1"/>
          <p:nvPr/>
        </p:nvSpPr>
        <p:spPr>
          <a:xfrm>
            <a:off x="1331421" y="6351373"/>
            <a:ext cx="4102304" cy="492443"/>
          </a:xfrm>
          <a:prstGeom prst="rect">
            <a:avLst/>
          </a:prstGeom>
          <a:noFill/>
        </p:spPr>
        <p:txBody>
          <a:bodyPr wrap="square" rtlCol="0">
            <a:spAutoFit/>
          </a:bodyPr>
          <a:lstStyle/>
          <a:p>
            <a:pPr algn="ctr"/>
            <a:r>
              <a:rPr lang="en-US" sz="2600" dirty="0">
                <a:solidFill>
                  <a:srgbClr val="00B050"/>
                </a:solidFill>
              </a:rPr>
              <a:t>confirm on x-axis</a:t>
            </a:r>
            <a:endParaRPr lang="en-US" sz="2600" dirty="0">
              <a:solidFill>
                <a:schemeClr val="accent6">
                  <a:lumMod val="60000"/>
                  <a:lumOff val="40000"/>
                </a:schemeClr>
              </a:solidFill>
            </a:endParaRPr>
          </a:p>
        </p:txBody>
      </p:sp>
      <p:sp>
        <p:nvSpPr>
          <p:cNvPr id="8" name="TextBox 7">
            <a:extLst>
              <a:ext uri="{FF2B5EF4-FFF2-40B4-BE49-F238E27FC236}">
                <a16:creationId xmlns:a16="http://schemas.microsoft.com/office/drawing/2014/main" id="{4DEE24B0-AAC9-D945-B00C-777AEE093540}"/>
              </a:ext>
            </a:extLst>
          </p:cNvPr>
          <p:cNvSpPr txBox="1"/>
          <p:nvPr/>
        </p:nvSpPr>
        <p:spPr>
          <a:xfrm rot="16200000">
            <a:off x="-1320957" y="3495151"/>
            <a:ext cx="3134357" cy="492443"/>
          </a:xfrm>
          <a:prstGeom prst="rect">
            <a:avLst/>
          </a:prstGeom>
          <a:noFill/>
        </p:spPr>
        <p:txBody>
          <a:bodyPr wrap="square" rtlCol="0">
            <a:spAutoFit/>
          </a:bodyPr>
          <a:lstStyle/>
          <a:p>
            <a:pPr algn="ctr"/>
            <a:r>
              <a:rPr lang="en-US" sz="2600" dirty="0"/>
              <a:t>counts on y-axis</a:t>
            </a:r>
          </a:p>
        </p:txBody>
      </p:sp>
      <p:sp>
        <p:nvSpPr>
          <p:cNvPr id="9" name="TextBox 8">
            <a:extLst>
              <a:ext uri="{FF2B5EF4-FFF2-40B4-BE49-F238E27FC236}">
                <a16:creationId xmlns:a16="http://schemas.microsoft.com/office/drawing/2014/main" id="{BEEF2729-BC77-1243-8A3A-229E45CF2A92}"/>
              </a:ext>
            </a:extLst>
          </p:cNvPr>
          <p:cNvSpPr txBox="1"/>
          <p:nvPr/>
        </p:nvSpPr>
        <p:spPr>
          <a:xfrm>
            <a:off x="6261072" y="1482639"/>
            <a:ext cx="5832071" cy="5016758"/>
          </a:xfrm>
          <a:prstGeom prst="rect">
            <a:avLst/>
          </a:prstGeom>
          <a:noFill/>
        </p:spPr>
        <p:txBody>
          <a:bodyPr wrap="square" rtlCol="0">
            <a:spAutoFit/>
          </a:bodyPr>
          <a:lstStyle/>
          <a:p>
            <a:r>
              <a:rPr lang="en-US" sz="2000" dirty="0"/>
              <a:t>This visualizes the distribution of confirmed cases across all of the countries</a:t>
            </a:r>
          </a:p>
          <a:p>
            <a:endParaRPr lang="en-US" sz="2000" dirty="0"/>
          </a:p>
          <a:p>
            <a:r>
              <a:rPr lang="en-US" sz="2000" dirty="0"/>
              <a:t>To plot a histogram, R divides the confirmed cases into bins</a:t>
            </a:r>
          </a:p>
          <a:p>
            <a:endParaRPr lang="en-US" sz="2000" dirty="0"/>
          </a:p>
          <a:p>
            <a:r>
              <a:rPr lang="en-US" sz="2000" dirty="0"/>
              <a:t>Each bin includes all the values between a lower and an upper cutoff, e.g. a bin between 101 and 200 will contain the values between 101 and 200, while a bin between 201 and 300 will contain the values between 201 and 300</a:t>
            </a:r>
          </a:p>
          <a:p>
            <a:endParaRPr lang="en-US" sz="2000" dirty="0"/>
          </a:p>
          <a:p>
            <a:r>
              <a:rPr lang="en-US" sz="2000" dirty="0"/>
              <a:t>The histogram is the counts of the number of values in each bin</a:t>
            </a:r>
          </a:p>
          <a:p>
            <a:endParaRPr lang="en-US" sz="2000" dirty="0"/>
          </a:p>
          <a:p>
            <a:r>
              <a:rPr lang="en-US" sz="2000" dirty="0"/>
              <a:t>R by default uses 30 bins to plot our data</a:t>
            </a:r>
          </a:p>
        </p:txBody>
      </p:sp>
    </p:spTree>
    <p:extLst>
      <p:ext uri="{BB962C8B-B14F-4D97-AF65-F5344CB8AC3E}">
        <p14:creationId xmlns:p14="http://schemas.microsoft.com/office/powerpoint/2010/main" val="55751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2D5EAE-AA36-6542-9F74-0924F97A12B1}"/>
              </a:ext>
            </a:extLst>
          </p:cNvPr>
          <p:cNvSpPr txBox="1"/>
          <p:nvPr/>
        </p:nvSpPr>
        <p:spPr>
          <a:xfrm>
            <a:off x="1083560" y="134497"/>
            <a:ext cx="9889240" cy="492443"/>
          </a:xfrm>
          <a:prstGeom prst="rect">
            <a:avLst/>
          </a:prstGeom>
          <a:noFill/>
        </p:spPr>
        <p:txBody>
          <a:bodyPr wrap="square" rtlCol="0">
            <a:spAutoFit/>
          </a:bodyPr>
          <a:lstStyle/>
          <a:p>
            <a:pPr algn="ctr"/>
            <a:r>
              <a:rPr lang="en-US" sz="2600" dirty="0"/>
              <a:t>Density plot</a:t>
            </a:r>
          </a:p>
        </p:txBody>
      </p:sp>
      <p:sp>
        <p:nvSpPr>
          <p:cNvPr id="5" name="TextBox 4">
            <a:extLst>
              <a:ext uri="{FF2B5EF4-FFF2-40B4-BE49-F238E27FC236}">
                <a16:creationId xmlns:a16="http://schemas.microsoft.com/office/drawing/2014/main" id="{8A978A03-12F2-D740-A8A0-134A582D13E5}"/>
              </a:ext>
            </a:extLst>
          </p:cNvPr>
          <p:cNvSpPr txBox="1"/>
          <p:nvPr/>
        </p:nvSpPr>
        <p:spPr>
          <a:xfrm>
            <a:off x="292581" y="2874766"/>
            <a:ext cx="11260843" cy="492443"/>
          </a:xfrm>
          <a:prstGeom prst="rect">
            <a:avLst/>
          </a:prstGeom>
          <a:noFill/>
        </p:spPr>
        <p:txBody>
          <a:bodyPr wrap="square" rtlCol="0">
            <a:spAutoFit/>
          </a:bodyPr>
          <a:lstStyle/>
          <a:p>
            <a:pPr algn="ct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geom_density</a:t>
            </a:r>
            <a:r>
              <a:rPr lang="en-US" sz="2600" dirty="0">
                <a:solidFill>
                  <a:schemeClr val="accent6">
                    <a:lumMod val="60000"/>
                    <a:lumOff val="40000"/>
                  </a:schemeClr>
                </a:solidFill>
              </a:rPr>
              <a:t>()</a:t>
            </a:r>
          </a:p>
        </p:txBody>
      </p:sp>
      <p:cxnSp>
        <p:nvCxnSpPr>
          <p:cNvPr id="6" name="Straight Arrow Connector 5">
            <a:extLst>
              <a:ext uri="{FF2B5EF4-FFF2-40B4-BE49-F238E27FC236}">
                <a16:creationId xmlns:a16="http://schemas.microsoft.com/office/drawing/2014/main" id="{D709C811-C130-2D46-8D5E-95C78A2A37C2}"/>
              </a:ext>
            </a:extLst>
          </p:cNvPr>
          <p:cNvCxnSpPr>
            <a:cxnSpLocks/>
          </p:cNvCxnSpPr>
          <p:nvPr/>
        </p:nvCxnSpPr>
        <p:spPr>
          <a:xfrm flipV="1">
            <a:off x="1594022" y="3299255"/>
            <a:ext cx="1007071" cy="7290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4DAF089-C96A-D94F-B489-8FDDA08C1CEC}"/>
              </a:ext>
            </a:extLst>
          </p:cNvPr>
          <p:cNvCxnSpPr>
            <a:cxnSpLocks/>
          </p:cNvCxnSpPr>
          <p:nvPr/>
        </p:nvCxnSpPr>
        <p:spPr>
          <a:xfrm flipV="1">
            <a:off x="1348199" y="3335953"/>
            <a:ext cx="2086979" cy="21395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41E10E-6A67-AA40-A369-B54ED04928D0}"/>
              </a:ext>
            </a:extLst>
          </p:cNvPr>
          <p:cNvSpPr txBox="1"/>
          <p:nvPr/>
        </p:nvSpPr>
        <p:spPr>
          <a:xfrm>
            <a:off x="-37071" y="5475461"/>
            <a:ext cx="3383116" cy="646331"/>
          </a:xfrm>
          <a:prstGeom prst="rect">
            <a:avLst/>
          </a:prstGeom>
          <a:noFill/>
        </p:spPr>
        <p:txBody>
          <a:bodyPr wrap="square" rtlCol="0">
            <a:spAutoFit/>
          </a:bodyPr>
          <a:lstStyle/>
          <a:p>
            <a:pPr algn="ctr"/>
            <a:r>
              <a:rPr lang="en-US" dirty="0">
                <a:solidFill>
                  <a:srgbClr val="0070C0"/>
                </a:solidFill>
              </a:rPr>
              <a:t>The first bit in the brackets tells R which data frame to use</a:t>
            </a:r>
          </a:p>
        </p:txBody>
      </p:sp>
      <p:cxnSp>
        <p:nvCxnSpPr>
          <p:cNvPr id="9" name="Straight Arrow Connector 8">
            <a:extLst>
              <a:ext uri="{FF2B5EF4-FFF2-40B4-BE49-F238E27FC236}">
                <a16:creationId xmlns:a16="http://schemas.microsoft.com/office/drawing/2014/main" id="{D64701B1-3321-7B45-A219-60EF1CB92317}"/>
              </a:ext>
            </a:extLst>
          </p:cNvPr>
          <p:cNvCxnSpPr>
            <a:cxnSpLocks/>
          </p:cNvCxnSpPr>
          <p:nvPr/>
        </p:nvCxnSpPr>
        <p:spPr>
          <a:xfrm flipH="1">
            <a:off x="4292651" y="2050977"/>
            <a:ext cx="629318" cy="8850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AA439F-CF86-1549-A7BC-9DDFED743EB5}"/>
              </a:ext>
            </a:extLst>
          </p:cNvPr>
          <p:cNvSpPr txBox="1"/>
          <p:nvPr/>
        </p:nvSpPr>
        <p:spPr>
          <a:xfrm>
            <a:off x="4735066" y="1443126"/>
            <a:ext cx="6200663" cy="923330"/>
          </a:xfrm>
          <a:prstGeom prst="rect">
            <a:avLst/>
          </a:prstGeom>
          <a:noFill/>
        </p:spPr>
        <p:txBody>
          <a:bodyPr wrap="square" rtlCol="0">
            <a:spAutoFit/>
          </a:bodyPr>
          <a:lstStyle/>
          <a:p>
            <a:pPr algn="ctr"/>
            <a:r>
              <a:rPr lang="en-US" dirty="0">
                <a:solidFill>
                  <a:srgbClr val="FFC000"/>
                </a:solidFill>
              </a:rPr>
              <a:t>In the </a:t>
            </a:r>
            <a:r>
              <a:rPr lang="en-US" dirty="0" err="1">
                <a:solidFill>
                  <a:srgbClr val="FFC000"/>
                </a:solidFill>
              </a:rPr>
              <a:t>aes</a:t>
            </a:r>
            <a:r>
              <a:rPr lang="en-US" dirty="0">
                <a:solidFill>
                  <a:srgbClr val="FFC000"/>
                </a:solidFill>
              </a:rPr>
              <a:t>() part, we give R more information about what we want to plot. Names within the </a:t>
            </a:r>
            <a:r>
              <a:rPr lang="en-US" dirty="0" err="1">
                <a:solidFill>
                  <a:srgbClr val="FFC000"/>
                </a:solidFill>
              </a:rPr>
              <a:t>aes</a:t>
            </a:r>
            <a:r>
              <a:rPr lang="en-US" dirty="0">
                <a:solidFill>
                  <a:srgbClr val="FFC000"/>
                </a:solidFill>
              </a:rPr>
              <a:t>() are the column names in our data frame</a:t>
            </a:r>
          </a:p>
        </p:txBody>
      </p:sp>
      <p:cxnSp>
        <p:nvCxnSpPr>
          <p:cNvPr id="11" name="Straight Arrow Connector 10">
            <a:extLst>
              <a:ext uri="{FF2B5EF4-FFF2-40B4-BE49-F238E27FC236}">
                <a16:creationId xmlns:a16="http://schemas.microsoft.com/office/drawing/2014/main" id="{F407F42B-58ED-D94C-A53B-AFF627618E08}"/>
              </a:ext>
            </a:extLst>
          </p:cNvPr>
          <p:cNvCxnSpPr>
            <a:cxnSpLocks/>
          </p:cNvCxnSpPr>
          <p:nvPr/>
        </p:nvCxnSpPr>
        <p:spPr>
          <a:xfrm flipV="1">
            <a:off x="4871695" y="3328666"/>
            <a:ext cx="255616" cy="1032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56F1A0D-5351-7B46-BB5E-D9BD038D804A}"/>
              </a:ext>
            </a:extLst>
          </p:cNvPr>
          <p:cNvSpPr txBox="1"/>
          <p:nvPr/>
        </p:nvSpPr>
        <p:spPr>
          <a:xfrm>
            <a:off x="2961735" y="4249682"/>
            <a:ext cx="3383116" cy="892552"/>
          </a:xfrm>
          <a:prstGeom prst="rect">
            <a:avLst/>
          </a:prstGeom>
          <a:noFill/>
        </p:spPr>
        <p:txBody>
          <a:bodyPr wrap="square" rtlCol="0">
            <a:spAutoFit/>
          </a:bodyPr>
          <a:lstStyle/>
          <a:p>
            <a:pPr algn="ctr"/>
            <a:r>
              <a:rPr lang="en-US" sz="2600" dirty="0">
                <a:solidFill>
                  <a:srgbClr val="00B050"/>
                </a:solidFill>
              </a:rPr>
              <a:t>What we want to plot on the x-axis</a:t>
            </a:r>
          </a:p>
        </p:txBody>
      </p:sp>
      <p:sp>
        <p:nvSpPr>
          <p:cNvPr id="13" name="TextBox 12">
            <a:extLst>
              <a:ext uri="{FF2B5EF4-FFF2-40B4-BE49-F238E27FC236}">
                <a16:creationId xmlns:a16="http://schemas.microsoft.com/office/drawing/2014/main" id="{3734561F-DA79-7B4F-B94E-0B0552865E12}"/>
              </a:ext>
            </a:extLst>
          </p:cNvPr>
          <p:cNvSpPr txBox="1"/>
          <p:nvPr/>
        </p:nvSpPr>
        <p:spPr>
          <a:xfrm>
            <a:off x="3670410" y="5935030"/>
            <a:ext cx="4843395" cy="892552"/>
          </a:xfrm>
          <a:prstGeom prst="rect">
            <a:avLst/>
          </a:prstGeom>
          <a:noFill/>
        </p:spPr>
        <p:txBody>
          <a:bodyPr wrap="square" rtlCol="0">
            <a:spAutoFit/>
          </a:bodyPr>
          <a:lstStyle/>
          <a:p>
            <a:pPr algn="ctr"/>
            <a:r>
              <a:rPr lang="en-US" sz="2600" dirty="0">
                <a:solidFill>
                  <a:schemeClr val="accent6">
                    <a:lumMod val="75000"/>
                  </a:schemeClr>
                </a:solidFill>
              </a:rPr>
              <a:t>We don’t put anything for the y-axis – this will be the density</a:t>
            </a:r>
          </a:p>
        </p:txBody>
      </p:sp>
      <p:cxnSp>
        <p:nvCxnSpPr>
          <p:cNvPr id="14" name="Straight Arrow Connector 13">
            <a:extLst>
              <a:ext uri="{FF2B5EF4-FFF2-40B4-BE49-F238E27FC236}">
                <a16:creationId xmlns:a16="http://schemas.microsoft.com/office/drawing/2014/main" id="{D3817111-12C2-2E43-B5EA-349EF6D056D8}"/>
              </a:ext>
            </a:extLst>
          </p:cNvPr>
          <p:cNvCxnSpPr>
            <a:cxnSpLocks/>
          </p:cNvCxnSpPr>
          <p:nvPr/>
        </p:nvCxnSpPr>
        <p:spPr>
          <a:xfrm flipH="1" flipV="1">
            <a:off x="6819445" y="3273471"/>
            <a:ext cx="684070" cy="1779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FB1F69-ED2C-A94A-88A9-CBF749C34893}"/>
              </a:ext>
            </a:extLst>
          </p:cNvPr>
          <p:cNvSpPr txBox="1"/>
          <p:nvPr/>
        </p:nvSpPr>
        <p:spPr>
          <a:xfrm>
            <a:off x="6507018" y="5052557"/>
            <a:ext cx="2310714" cy="369332"/>
          </a:xfrm>
          <a:prstGeom prst="rect">
            <a:avLst/>
          </a:prstGeom>
          <a:noFill/>
        </p:spPr>
        <p:txBody>
          <a:bodyPr wrap="square" rtlCol="0">
            <a:spAutoFit/>
          </a:bodyPr>
          <a:lstStyle/>
          <a:p>
            <a:pPr algn="ctr"/>
            <a:r>
              <a:rPr lang="en-US" dirty="0">
                <a:solidFill>
                  <a:schemeClr val="bg1">
                    <a:lumMod val="50000"/>
                  </a:schemeClr>
                </a:solidFill>
              </a:rPr>
              <a:t>We add things to the plot using +</a:t>
            </a:r>
          </a:p>
        </p:txBody>
      </p:sp>
      <p:cxnSp>
        <p:nvCxnSpPr>
          <p:cNvPr id="16" name="Straight Arrow Connector 15">
            <a:extLst>
              <a:ext uri="{FF2B5EF4-FFF2-40B4-BE49-F238E27FC236}">
                <a16:creationId xmlns:a16="http://schemas.microsoft.com/office/drawing/2014/main" id="{CCB43EB2-4D49-9F49-BFFE-2EE223BED8DF}"/>
              </a:ext>
            </a:extLst>
          </p:cNvPr>
          <p:cNvCxnSpPr>
            <a:cxnSpLocks/>
          </p:cNvCxnSpPr>
          <p:nvPr/>
        </p:nvCxnSpPr>
        <p:spPr>
          <a:xfrm flipH="1" flipV="1">
            <a:off x="8971005" y="3320340"/>
            <a:ext cx="1231557" cy="5483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A135A9-E414-2040-B412-81441A2F9EBB}"/>
              </a:ext>
            </a:extLst>
          </p:cNvPr>
          <p:cNvSpPr txBox="1"/>
          <p:nvPr/>
        </p:nvSpPr>
        <p:spPr>
          <a:xfrm>
            <a:off x="8767196" y="3868698"/>
            <a:ext cx="3383116" cy="492443"/>
          </a:xfrm>
          <a:prstGeom prst="rect">
            <a:avLst/>
          </a:prstGeom>
          <a:noFill/>
        </p:spPr>
        <p:txBody>
          <a:bodyPr wrap="square" rtlCol="0">
            <a:spAutoFit/>
          </a:bodyPr>
          <a:lstStyle/>
          <a:p>
            <a:pPr algn="ctr"/>
            <a:r>
              <a:rPr lang="en-US" sz="2600" dirty="0">
                <a:solidFill>
                  <a:schemeClr val="accent6">
                    <a:lumMod val="60000"/>
                    <a:lumOff val="40000"/>
                  </a:schemeClr>
                </a:solidFill>
              </a:rPr>
              <a:t>The type of plot</a:t>
            </a:r>
          </a:p>
        </p:txBody>
      </p:sp>
      <p:sp>
        <p:nvSpPr>
          <p:cNvPr id="18" name="TextBox 17">
            <a:extLst>
              <a:ext uri="{FF2B5EF4-FFF2-40B4-BE49-F238E27FC236}">
                <a16:creationId xmlns:a16="http://schemas.microsoft.com/office/drawing/2014/main" id="{CF95279D-36BB-004C-881B-1A042C1C0DE7}"/>
              </a:ext>
            </a:extLst>
          </p:cNvPr>
          <p:cNvSpPr txBox="1"/>
          <p:nvPr/>
        </p:nvSpPr>
        <p:spPr>
          <a:xfrm>
            <a:off x="273912" y="769345"/>
            <a:ext cx="9889240" cy="492443"/>
          </a:xfrm>
          <a:prstGeom prst="rect">
            <a:avLst/>
          </a:prstGeom>
          <a:noFill/>
        </p:spPr>
        <p:txBody>
          <a:bodyPr wrap="square" rtlCol="0">
            <a:spAutoFit/>
          </a:bodyPr>
          <a:lstStyle/>
          <a:p>
            <a:r>
              <a:rPr lang="en-US" sz="2600" dirty="0"/>
              <a:t>Very similar to histograms</a:t>
            </a:r>
          </a:p>
        </p:txBody>
      </p:sp>
    </p:spTree>
    <p:extLst>
      <p:ext uri="{BB962C8B-B14F-4D97-AF65-F5344CB8AC3E}">
        <p14:creationId xmlns:p14="http://schemas.microsoft.com/office/powerpoint/2010/main" val="29115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EF6BA7-4CBA-DE4F-B7BD-8025A8E4D0A2}"/>
              </a:ext>
            </a:extLst>
          </p:cNvPr>
          <p:cNvSpPr txBox="1"/>
          <p:nvPr/>
        </p:nvSpPr>
        <p:spPr>
          <a:xfrm>
            <a:off x="292581" y="749394"/>
            <a:ext cx="11260843" cy="492443"/>
          </a:xfrm>
          <a:prstGeom prst="rect">
            <a:avLst/>
          </a:prstGeom>
          <a:noFill/>
        </p:spPr>
        <p:txBody>
          <a:bodyPr wrap="square" rtlCol="0">
            <a:spAutoFit/>
          </a:bodyPr>
          <a:lstStyle/>
          <a:p>
            <a:pPr algn="ctr"/>
            <a:r>
              <a:rPr lang="en-US" sz="2600" dirty="0"/>
              <a:t>4. </a:t>
            </a: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geom_density</a:t>
            </a:r>
            <a:r>
              <a:rPr lang="en-US" sz="2600" dirty="0">
                <a:solidFill>
                  <a:schemeClr val="accent6">
                    <a:lumMod val="60000"/>
                    <a:lumOff val="40000"/>
                  </a:schemeClr>
                </a:solidFill>
              </a:rPr>
              <a:t>()</a:t>
            </a:r>
          </a:p>
        </p:txBody>
      </p:sp>
      <p:sp>
        <p:nvSpPr>
          <p:cNvPr id="5" name="TextBox 4">
            <a:extLst>
              <a:ext uri="{FF2B5EF4-FFF2-40B4-BE49-F238E27FC236}">
                <a16:creationId xmlns:a16="http://schemas.microsoft.com/office/drawing/2014/main" id="{FF1E2434-9D06-B24F-AAD0-5733396E9B53}"/>
              </a:ext>
            </a:extLst>
          </p:cNvPr>
          <p:cNvSpPr txBox="1"/>
          <p:nvPr/>
        </p:nvSpPr>
        <p:spPr>
          <a:xfrm>
            <a:off x="1083560" y="134497"/>
            <a:ext cx="9889240" cy="492443"/>
          </a:xfrm>
          <a:prstGeom prst="rect">
            <a:avLst/>
          </a:prstGeom>
          <a:noFill/>
        </p:spPr>
        <p:txBody>
          <a:bodyPr wrap="square" rtlCol="0">
            <a:spAutoFit/>
          </a:bodyPr>
          <a:lstStyle/>
          <a:p>
            <a:pPr algn="ctr"/>
            <a:r>
              <a:rPr lang="en-US" sz="2600" dirty="0"/>
              <a:t>Density plot</a:t>
            </a:r>
          </a:p>
        </p:txBody>
      </p:sp>
      <p:pic>
        <p:nvPicPr>
          <p:cNvPr id="6" name="Picture 5">
            <a:extLst>
              <a:ext uri="{FF2B5EF4-FFF2-40B4-BE49-F238E27FC236}">
                <a16:creationId xmlns:a16="http://schemas.microsoft.com/office/drawing/2014/main" id="{EDB76103-04B1-7140-81E4-378E5564067E}"/>
              </a:ext>
            </a:extLst>
          </p:cNvPr>
          <p:cNvPicPr>
            <a:picLocks noChangeAspect="1"/>
          </p:cNvPicPr>
          <p:nvPr/>
        </p:nvPicPr>
        <p:blipFill>
          <a:blip r:embed="rId2"/>
          <a:stretch>
            <a:fillRect/>
          </a:stretch>
        </p:blipFill>
        <p:spPr>
          <a:xfrm>
            <a:off x="619726" y="1339577"/>
            <a:ext cx="5569687" cy="5066099"/>
          </a:xfrm>
          <a:prstGeom prst="rect">
            <a:avLst/>
          </a:prstGeom>
        </p:spPr>
      </p:pic>
      <p:sp>
        <p:nvSpPr>
          <p:cNvPr id="7" name="TextBox 6">
            <a:extLst>
              <a:ext uri="{FF2B5EF4-FFF2-40B4-BE49-F238E27FC236}">
                <a16:creationId xmlns:a16="http://schemas.microsoft.com/office/drawing/2014/main" id="{57932BDE-455E-404F-BA8E-E08BB7DD8F0C}"/>
              </a:ext>
            </a:extLst>
          </p:cNvPr>
          <p:cNvSpPr txBox="1"/>
          <p:nvPr/>
        </p:nvSpPr>
        <p:spPr>
          <a:xfrm>
            <a:off x="1331421" y="6351373"/>
            <a:ext cx="4102304" cy="492443"/>
          </a:xfrm>
          <a:prstGeom prst="rect">
            <a:avLst/>
          </a:prstGeom>
          <a:noFill/>
        </p:spPr>
        <p:txBody>
          <a:bodyPr wrap="square" rtlCol="0">
            <a:spAutoFit/>
          </a:bodyPr>
          <a:lstStyle/>
          <a:p>
            <a:pPr algn="ctr"/>
            <a:r>
              <a:rPr lang="en-US" sz="2600" dirty="0">
                <a:solidFill>
                  <a:srgbClr val="00B050"/>
                </a:solidFill>
              </a:rPr>
              <a:t>confirm on x-axis</a:t>
            </a:r>
            <a:endParaRPr lang="en-US" sz="2600" dirty="0">
              <a:solidFill>
                <a:schemeClr val="accent6">
                  <a:lumMod val="60000"/>
                  <a:lumOff val="40000"/>
                </a:schemeClr>
              </a:solidFill>
            </a:endParaRPr>
          </a:p>
        </p:txBody>
      </p:sp>
      <p:sp>
        <p:nvSpPr>
          <p:cNvPr id="8" name="TextBox 7">
            <a:extLst>
              <a:ext uri="{FF2B5EF4-FFF2-40B4-BE49-F238E27FC236}">
                <a16:creationId xmlns:a16="http://schemas.microsoft.com/office/drawing/2014/main" id="{02327B86-E658-AA40-9ECC-356BBDC54D15}"/>
              </a:ext>
            </a:extLst>
          </p:cNvPr>
          <p:cNvSpPr txBox="1"/>
          <p:nvPr/>
        </p:nvSpPr>
        <p:spPr>
          <a:xfrm rot="16200000">
            <a:off x="-1320957" y="3495151"/>
            <a:ext cx="3134357" cy="492443"/>
          </a:xfrm>
          <a:prstGeom prst="rect">
            <a:avLst/>
          </a:prstGeom>
          <a:noFill/>
        </p:spPr>
        <p:txBody>
          <a:bodyPr wrap="square" rtlCol="0">
            <a:spAutoFit/>
          </a:bodyPr>
          <a:lstStyle/>
          <a:p>
            <a:pPr algn="ctr"/>
            <a:r>
              <a:rPr lang="en-US" sz="2600" dirty="0"/>
              <a:t>density on y-axis</a:t>
            </a:r>
          </a:p>
        </p:txBody>
      </p:sp>
      <p:sp>
        <p:nvSpPr>
          <p:cNvPr id="9" name="TextBox 8">
            <a:extLst>
              <a:ext uri="{FF2B5EF4-FFF2-40B4-BE49-F238E27FC236}">
                <a16:creationId xmlns:a16="http://schemas.microsoft.com/office/drawing/2014/main" id="{0FE199F3-E07A-6C4A-BE8F-64681E112E7F}"/>
              </a:ext>
            </a:extLst>
          </p:cNvPr>
          <p:cNvSpPr txBox="1"/>
          <p:nvPr/>
        </p:nvSpPr>
        <p:spPr>
          <a:xfrm>
            <a:off x="6316694" y="2499766"/>
            <a:ext cx="5772333" cy="2492990"/>
          </a:xfrm>
          <a:prstGeom prst="rect">
            <a:avLst/>
          </a:prstGeom>
          <a:noFill/>
        </p:spPr>
        <p:txBody>
          <a:bodyPr wrap="square" rtlCol="0">
            <a:spAutoFit/>
          </a:bodyPr>
          <a:lstStyle/>
          <a:p>
            <a:r>
              <a:rPr lang="en-US" sz="2600" dirty="0"/>
              <a:t>A smoothed version of the histogram</a:t>
            </a:r>
          </a:p>
          <a:p>
            <a:endParaRPr lang="en-US" sz="2600" dirty="0"/>
          </a:p>
          <a:p>
            <a:r>
              <a:rPr lang="en-US" sz="2600" dirty="0"/>
              <a:t>Again, data is grouped into bins</a:t>
            </a:r>
          </a:p>
          <a:p>
            <a:endParaRPr lang="en-US" sz="2600" dirty="0"/>
          </a:p>
          <a:p>
            <a:r>
              <a:rPr lang="en-US" sz="2600" dirty="0"/>
              <a:t>The data is then plotted using a smooth line rather than bars</a:t>
            </a:r>
          </a:p>
        </p:txBody>
      </p:sp>
    </p:spTree>
    <p:extLst>
      <p:ext uri="{BB962C8B-B14F-4D97-AF65-F5344CB8AC3E}">
        <p14:creationId xmlns:p14="http://schemas.microsoft.com/office/powerpoint/2010/main" val="404553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5CFEBB-31CF-DD4D-B045-A71AEBA2C13F}"/>
              </a:ext>
            </a:extLst>
          </p:cNvPr>
          <p:cNvSpPr txBox="1"/>
          <p:nvPr/>
        </p:nvSpPr>
        <p:spPr>
          <a:xfrm>
            <a:off x="1083560" y="134497"/>
            <a:ext cx="9889240" cy="492443"/>
          </a:xfrm>
          <a:prstGeom prst="rect">
            <a:avLst/>
          </a:prstGeom>
          <a:noFill/>
        </p:spPr>
        <p:txBody>
          <a:bodyPr wrap="square" rtlCol="0">
            <a:spAutoFit/>
          </a:bodyPr>
          <a:lstStyle/>
          <a:p>
            <a:pPr algn="ctr"/>
            <a:r>
              <a:rPr lang="en-US" sz="2600" dirty="0"/>
              <a:t>Different types of plot</a:t>
            </a:r>
          </a:p>
        </p:txBody>
      </p:sp>
      <p:sp>
        <p:nvSpPr>
          <p:cNvPr id="5" name="TextBox 4">
            <a:extLst>
              <a:ext uri="{FF2B5EF4-FFF2-40B4-BE49-F238E27FC236}">
                <a16:creationId xmlns:a16="http://schemas.microsoft.com/office/drawing/2014/main" id="{81CD2586-8980-074F-8ECC-9A327710494C}"/>
              </a:ext>
            </a:extLst>
          </p:cNvPr>
          <p:cNvSpPr txBox="1"/>
          <p:nvPr/>
        </p:nvSpPr>
        <p:spPr>
          <a:xfrm>
            <a:off x="465578" y="768821"/>
            <a:ext cx="11260843" cy="2092881"/>
          </a:xfrm>
          <a:prstGeom prst="rect">
            <a:avLst/>
          </a:prstGeom>
          <a:noFill/>
        </p:spPr>
        <p:txBody>
          <a:bodyPr wrap="square" rtlCol="0">
            <a:spAutoFit/>
          </a:bodyPr>
          <a:lstStyle/>
          <a:p>
            <a:r>
              <a:rPr lang="en-US" sz="2600" dirty="0"/>
              <a:t>The basic setup of the </a:t>
            </a:r>
            <a:r>
              <a:rPr lang="en-US" sz="2600" dirty="0" err="1"/>
              <a:t>ggplot</a:t>
            </a:r>
            <a:r>
              <a:rPr lang="en-US" sz="2600" dirty="0"/>
              <a:t> command is very similar for each type of plot</a:t>
            </a:r>
          </a:p>
          <a:p>
            <a:endParaRPr lang="en-US" sz="2600" dirty="0"/>
          </a:p>
          <a:p>
            <a:r>
              <a:rPr lang="en-US" sz="2600" dirty="0"/>
              <a:t>However, the specifics of the command change with different plot types</a:t>
            </a:r>
          </a:p>
          <a:p>
            <a:endParaRPr lang="en-US" sz="2600" dirty="0"/>
          </a:p>
          <a:p>
            <a:r>
              <a:rPr lang="en-US" sz="2600" dirty="0"/>
              <a:t>Let’s make the plots look a bit prettier</a:t>
            </a:r>
          </a:p>
        </p:txBody>
      </p:sp>
    </p:spTree>
    <p:extLst>
      <p:ext uri="{BB962C8B-B14F-4D97-AF65-F5344CB8AC3E}">
        <p14:creationId xmlns:p14="http://schemas.microsoft.com/office/powerpoint/2010/main" val="59687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3E398-4669-6D49-9C6E-B2C8AE9DFB44}"/>
              </a:ext>
            </a:extLst>
          </p:cNvPr>
          <p:cNvSpPr txBox="1"/>
          <p:nvPr/>
        </p:nvSpPr>
        <p:spPr>
          <a:xfrm>
            <a:off x="1083560" y="134497"/>
            <a:ext cx="9889240" cy="492443"/>
          </a:xfrm>
          <a:prstGeom prst="rect">
            <a:avLst/>
          </a:prstGeom>
          <a:noFill/>
        </p:spPr>
        <p:txBody>
          <a:bodyPr wrap="square" rtlCol="0">
            <a:spAutoFit/>
          </a:bodyPr>
          <a:lstStyle/>
          <a:p>
            <a:pPr algn="ctr"/>
            <a:r>
              <a:rPr lang="en-US" sz="2600" dirty="0"/>
              <a:t>Adding </a:t>
            </a:r>
            <a:r>
              <a:rPr lang="en-US" sz="2600" dirty="0" err="1"/>
              <a:t>colours</a:t>
            </a:r>
            <a:endParaRPr lang="en-US" sz="2600" dirty="0"/>
          </a:p>
        </p:txBody>
      </p:sp>
      <p:sp>
        <p:nvSpPr>
          <p:cNvPr id="5" name="TextBox 4">
            <a:extLst>
              <a:ext uri="{FF2B5EF4-FFF2-40B4-BE49-F238E27FC236}">
                <a16:creationId xmlns:a16="http://schemas.microsoft.com/office/drawing/2014/main" id="{719E3B71-0FC5-AD46-92ED-94DAB9087052}"/>
              </a:ext>
            </a:extLst>
          </p:cNvPr>
          <p:cNvSpPr txBox="1"/>
          <p:nvPr/>
        </p:nvSpPr>
        <p:spPr>
          <a:xfrm>
            <a:off x="465578" y="768821"/>
            <a:ext cx="11260843" cy="492443"/>
          </a:xfrm>
          <a:prstGeom prst="rect">
            <a:avLst/>
          </a:prstGeom>
          <a:noFill/>
        </p:spPr>
        <p:txBody>
          <a:bodyPr wrap="square" rtlCol="0">
            <a:spAutoFit/>
          </a:bodyPr>
          <a:lstStyle/>
          <a:p>
            <a:pPr algn="ctr"/>
            <a:r>
              <a:rPr lang="en-US" sz="2600" dirty="0"/>
              <a:t>5. </a:t>
            </a:r>
            <a:r>
              <a:rPr lang="en-US" sz="2600" dirty="0" err="1">
                <a:solidFill>
                  <a:srgbClr val="FF0000"/>
                </a:solidFill>
              </a:rPr>
              <a:t>ggplot</a:t>
            </a:r>
            <a:r>
              <a:rPr lang="en-US" sz="2600" dirty="0"/>
              <a:t>(</a:t>
            </a:r>
            <a:r>
              <a:rPr lang="en-US" sz="2600" dirty="0" err="1">
                <a:solidFill>
                  <a:srgbClr val="0070C0"/>
                </a:solidFill>
              </a:rPr>
              <a:t>covid</a:t>
            </a:r>
            <a:r>
              <a:rPr lang="en-US" sz="2600" dirty="0"/>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t>,</a:t>
            </a:r>
            <a:r>
              <a:rPr lang="en-US" sz="2600" dirty="0">
                <a:solidFill>
                  <a:schemeClr val="accent6">
                    <a:lumMod val="75000"/>
                  </a:schemeClr>
                </a:solidFill>
              </a:rPr>
              <a:t> </a:t>
            </a:r>
            <a:r>
              <a:rPr lang="en-US" sz="2600" dirty="0" err="1">
                <a:solidFill>
                  <a:srgbClr val="C00000"/>
                </a:solidFill>
              </a:rPr>
              <a:t>colour</a:t>
            </a:r>
            <a:r>
              <a:rPr lang="en-US" sz="2600" dirty="0">
                <a:solidFill>
                  <a:srgbClr val="C00000"/>
                </a:solidFill>
              </a:rPr>
              <a:t> = </a:t>
            </a:r>
            <a:r>
              <a:rPr lang="en-US" sz="2600" dirty="0" err="1">
                <a:solidFill>
                  <a:srgbClr val="C00000"/>
                </a:solidFill>
              </a:rPr>
              <a:t>sub.region</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geom_point</a:t>
            </a:r>
            <a:r>
              <a:rPr lang="en-US" sz="2600" dirty="0">
                <a:solidFill>
                  <a:schemeClr val="accent6">
                    <a:lumMod val="60000"/>
                    <a:lumOff val="40000"/>
                  </a:schemeClr>
                </a:solidFill>
              </a:rPr>
              <a:t>()</a:t>
            </a:r>
          </a:p>
        </p:txBody>
      </p:sp>
      <p:pic>
        <p:nvPicPr>
          <p:cNvPr id="6" name="Picture 5">
            <a:extLst>
              <a:ext uri="{FF2B5EF4-FFF2-40B4-BE49-F238E27FC236}">
                <a16:creationId xmlns:a16="http://schemas.microsoft.com/office/drawing/2014/main" id="{3FB34036-13B4-4843-A9D2-D81981556FFB}"/>
              </a:ext>
            </a:extLst>
          </p:cNvPr>
          <p:cNvPicPr>
            <a:picLocks noChangeAspect="1"/>
          </p:cNvPicPr>
          <p:nvPr/>
        </p:nvPicPr>
        <p:blipFill>
          <a:blip r:embed="rId2"/>
          <a:stretch>
            <a:fillRect/>
          </a:stretch>
        </p:blipFill>
        <p:spPr>
          <a:xfrm>
            <a:off x="713295" y="1403145"/>
            <a:ext cx="5538786" cy="5140239"/>
          </a:xfrm>
          <a:prstGeom prst="rect">
            <a:avLst/>
          </a:prstGeom>
        </p:spPr>
      </p:pic>
      <p:cxnSp>
        <p:nvCxnSpPr>
          <p:cNvPr id="7" name="Straight Arrow Connector 6">
            <a:extLst>
              <a:ext uri="{FF2B5EF4-FFF2-40B4-BE49-F238E27FC236}">
                <a16:creationId xmlns:a16="http://schemas.microsoft.com/office/drawing/2014/main" id="{3D8BA4C7-5493-664A-82F2-F93D10C53399}"/>
              </a:ext>
            </a:extLst>
          </p:cNvPr>
          <p:cNvCxnSpPr>
            <a:cxnSpLocks/>
          </p:cNvCxnSpPr>
          <p:nvPr/>
        </p:nvCxnSpPr>
        <p:spPr>
          <a:xfrm flipH="1" flipV="1">
            <a:off x="8047633" y="1261264"/>
            <a:ext cx="1003774" cy="1064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959903-E57F-CA47-8739-D5ED94F38308}"/>
              </a:ext>
            </a:extLst>
          </p:cNvPr>
          <p:cNvSpPr txBox="1"/>
          <p:nvPr/>
        </p:nvSpPr>
        <p:spPr>
          <a:xfrm>
            <a:off x="7222607" y="2325965"/>
            <a:ext cx="4380388" cy="1692771"/>
          </a:xfrm>
          <a:prstGeom prst="rect">
            <a:avLst/>
          </a:prstGeom>
          <a:noFill/>
        </p:spPr>
        <p:txBody>
          <a:bodyPr wrap="square" rtlCol="0">
            <a:spAutoFit/>
          </a:bodyPr>
          <a:lstStyle/>
          <a:p>
            <a:pPr algn="ctr"/>
            <a:r>
              <a:rPr lang="en-US" sz="2600" dirty="0">
                <a:solidFill>
                  <a:srgbClr val="C00000"/>
                </a:solidFill>
              </a:rPr>
              <a:t>We want to </a:t>
            </a:r>
            <a:r>
              <a:rPr lang="en-US" sz="2600" dirty="0" err="1">
                <a:solidFill>
                  <a:srgbClr val="C00000"/>
                </a:solidFill>
              </a:rPr>
              <a:t>colour</a:t>
            </a:r>
            <a:r>
              <a:rPr lang="en-US" sz="2600" dirty="0">
                <a:solidFill>
                  <a:srgbClr val="C00000"/>
                </a:solidFill>
              </a:rPr>
              <a:t> by a column in our data frame. We therefore include this in the </a:t>
            </a:r>
            <a:r>
              <a:rPr lang="en-US" sz="2600" dirty="0" err="1">
                <a:solidFill>
                  <a:srgbClr val="C00000"/>
                </a:solidFill>
              </a:rPr>
              <a:t>aes</a:t>
            </a:r>
            <a:r>
              <a:rPr lang="en-US" sz="2600" dirty="0">
                <a:solidFill>
                  <a:srgbClr val="C00000"/>
                </a:solidFill>
              </a:rPr>
              <a:t>() brackets</a:t>
            </a:r>
          </a:p>
        </p:txBody>
      </p:sp>
    </p:spTree>
    <p:extLst>
      <p:ext uri="{BB962C8B-B14F-4D97-AF65-F5344CB8AC3E}">
        <p14:creationId xmlns:p14="http://schemas.microsoft.com/office/powerpoint/2010/main" val="2875178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D4A49-EC49-4C48-AEB2-523CADCF2FEC}"/>
              </a:ext>
            </a:extLst>
          </p:cNvPr>
          <p:cNvSpPr txBox="1"/>
          <p:nvPr/>
        </p:nvSpPr>
        <p:spPr>
          <a:xfrm>
            <a:off x="1083560" y="134497"/>
            <a:ext cx="9889240" cy="492443"/>
          </a:xfrm>
          <a:prstGeom prst="rect">
            <a:avLst/>
          </a:prstGeom>
          <a:noFill/>
        </p:spPr>
        <p:txBody>
          <a:bodyPr wrap="square" rtlCol="0">
            <a:spAutoFit/>
          </a:bodyPr>
          <a:lstStyle/>
          <a:p>
            <a:pPr algn="ctr"/>
            <a:r>
              <a:rPr lang="en-US" sz="2600" dirty="0"/>
              <a:t>Adding </a:t>
            </a:r>
            <a:r>
              <a:rPr lang="en-US" sz="2600" dirty="0" err="1"/>
              <a:t>colours</a:t>
            </a:r>
            <a:endParaRPr lang="en-US" sz="2600" dirty="0"/>
          </a:p>
        </p:txBody>
      </p:sp>
      <p:sp>
        <p:nvSpPr>
          <p:cNvPr id="5" name="TextBox 4">
            <a:extLst>
              <a:ext uri="{FF2B5EF4-FFF2-40B4-BE49-F238E27FC236}">
                <a16:creationId xmlns:a16="http://schemas.microsoft.com/office/drawing/2014/main" id="{1D93B699-4E10-294C-8958-6DB71501AC8E}"/>
              </a:ext>
            </a:extLst>
          </p:cNvPr>
          <p:cNvSpPr txBox="1"/>
          <p:nvPr/>
        </p:nvSpPr>
        <p:spPr>
          <a:xfrm>
            <a:off x="465578" y="768821"/>
            <a:ext cx="11260843" cy="492443"/>
          </a:xfrm>
          <a:prstGeom prst="rect">
            <a:avLst/>
          </a:prstGeom>
          <a:noFill/>
        </p:spPr>
        <p:txBody>
          <a:bodyPr wrap="square" rtlCol="0">
            <a:spAutoFit/>
          </a:bodyPr>
          <a:lstStyle/>
          <a:p>
            <a:pPr algn="ctr"/>
            <a:r>
              <a:rPr lang="en-US" sz="2600" dirty="0"/>
              <a:t>6. </a:t>
            </a: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geom_point</a:t>
            </a:r>
            <a:r>
              <a:rPr lang="en-US" sz="2600" dirty="0">
                <a:solidFill>
                  <a:schemeClr val="accent6">
                    <a:lumMod val="60000"/>
                    <a:lumOff val="40000"/>
                  </a:schemeClr>
                </a:solidFill>
              </a:rPr>
              <a:t>(</a:t>
            </a:r>
            <a:r>
              <a:rPr lang="en-US" sz="2600" dirty="0" err="1">
                <a:solidFill>
                  <a:srgbClr val="C00000"/>
                </a:solidFill>
              </a:rPr>
              <a:t>colour</a:t>
            </a:r>
            <a:r>
              <a:rPr lang="en-US" sz="2600" dirty="0">
                <a:solidFill>
                  <a:srgbClr val="C00000"/>
                </a:solidFill>
              </a:rPr>
              <a:t> = “blue”</a:t>
            </a:r>
            <a:r>
              <a:rPr lang="en-US" sz="2600" dirty="0">
                <a:solidFill>
                  <a:schemeClr val="accent6">
                    <a:lumMod val="60000"/>
                    <a:lumOff val="40000"/>
                  </a:schemeClr>
                </a:solidFill>
              </a:rPr>
              <a:t>)</a:t>
            </a:r>
          </a:p>
        </p:txBody>
      </p:sp>
      <p:pic>
        <p:nvPicPr>
          <p:cNvPr id="6" name="Picture 5">
            <a:extLst>
              <a:ext uri="{FF2B5EF4-FFF2-40B4-BE49-F238E27FC236}">
                <a16:creationId xmlns:a16="http://schemas.microsoft.com/office/drawing/2014/main" id="{CB77872E-417E-724C-8C80-FE109B518AD4}"/>
              </a:ext>
            </a:extLst>
          </p:cNvPr>
          <p:cNvPicPr>
            <a:picLocks noChangeAspect="1"/>
          </p:cNvPicPr>
          <p:nvPr/>
        </p:nvPicPr>
        <p:blipFill>
          <a:blip r:embed="rId2"/>
          <a:stretch>
            <a:fillRect/>
          </a:stretch>
        </p:blipFill>
        <p:spPr>
          <a:xfrm>
            <a:off x="206086" y="1403145"/>
            <a:ext cx="5300467" cy="4912154"/>
          </a:xfrm>
          <a:prstGeom prst="rect">
            <a:avLst/>
          </a:prstGeom>
        </p:spPr>
      </p:pic>
      <p:cxnSp>
        <p:nvCxnSpPr>
          <p:cNvPr id="7" name="Straight Arrow Connector 6">
            <a:extLst>
              <a:ext uri="{FF2B5EF4-FFF2-40B4-BE49-F238E27FC236}">
                <a16:creationId xmlns:a16="http://schemas.microsoft.com/office/drawing/2014/main" id="{77288CAD-AB6F-BD42-B9ED-76D4CF269A1F}"/>
              </a:ext>
            </a:extLst>
          </p:cNvPr>
          <p:cNvCxnSpPr>
            <a:cxnSpLocks/>
          </p:cNvCxnSpPr>
          <p:nvPr/>
        </p:nvCxnSpPr>
        <p:spPr>
          <a:xfrm flipV="1">
            <a:off x="9051407" y="1261264"/>
            <a:ext cx="376798" cy="10647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BC2947-EC2E-9644-B0EA-69792C22A7DE}"/>
              </a:ext>
            </a:extLst>
          </p:cNvPr>
          <p:cNvSpPr txBox="1"/>
          <p:nvPr/>
        </p:nvSpPr>
        <p:spPr>
          <a:xfrm>
            <a:off x="7222607" y="2325965"/>
            <a:ext cx="4380388" cy="2492990"/>
          </a:xfrm>
          <a:prstGeom prst="rect">
            <a:avLst/>
          </a:prstGeom>
          <a:noFill/>
        </p:spPr>
        <p:txBody>
          <a:bodyPr wrap="square" rtlCol="0">
            <a:spAutoFit/>
          </a:bodyPr>
          <a:lstStyle/>
          <a:p>
            <a:pPr algn="ctr"/>
            <a:r>
              <a:rPr lang="en-US" sz="2600" dirty="0">
                <a:solidFill>
                  <a:srgbClr val="C00000"/>
                </a:solidFill>
              </a:rPr>
              <a:t>We want to </a:t>
            </a:r>
            <a:r>
              <a:rPr lang="en-US" sz="2600" dirty="0" err="1">
                <a:solidFill>
                  <a:srgbClr val="C00000"/>
                </a:solidFill>
              </a:rPr>
              <a:t>colour</a:t>
            </a:r>
            <a:r>
              <a:rPr lang="en-US" sz="2600" dirty="0">
                <a:solidFill>
                  <a:srgbClr val="C00000"/>
                </a:solidFill>
              </a:rPr>
              <a:t> by something that isn’t in our data frame, here just a single </a:t>
            </a:r>
            <a:r>
              <a:rPr lang="en-US" sz="2600" dirty="0" err="1">
                <a:solidFill>
                  <a:srgbClr val="C00000"/>
                </a:solidFill>
              </a:rPr>
              <a:t>colour</a:t>
            </a:r>
            <a:r>
              <a:rPr lang="en-US" sz="2600" dirty="0">
                <a:solidFill>
                  <a:srgbClr val="C00000"/>
                </a:solidFill>
              </a:rPr>
              <a:t>. As its not in our data frame, we don’t put the </a:t>
            </a:r>
            <a:r>
              <a:rPr lang="en-US" sz="2600" dirty="0" err="1">
                <a:solidFill>
                  <a:srgbClr val="C00000"/>
                </a:solidFill>
              </a:rPr>
              <a:t>colour</a:t>
            </a:r>
            <a:r>
              <a:rPr lang="en-US" sz="2600" dirty="0">
                <a:solidFill>
                  <a:srgbClr val="C00000"/>
                </a:solidFill>
              </a:rPr>
              <a:t> instruction in the </a:t>
            </a:r>
            <a:r>
              <a:rPr lang="en-US" sz="2600" dirty="0" err="1">
                <a:solidFill>
                  <a:srgbClr val="C00000"/>
                </a:solidFill>
              </a:rPr>
              <a:t>aes</a:t>
            </a:r>
            <a:r>
              <a:rPr lang="en-US" sz="2600" dirty="0">
                <a:solidFill>
                  <a:srgbClr val="C00000"/>
                </a:solidFill>
              </a:rPr>
              <a:t>() brackets</a:t>
            </a:r>
          </a:p>
        </p:txBody>
      </p:sp>
    </p:spTree>
    <p:extLst>
      <p:ext uri="{BB962C8B-B14F-4D97-AF65-F5344CB8AC3E}">
        <p14:creationId xmlns:p14="http://schemas.microsoft.com/office/powerpoint/2010/main" val="2042575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35DF16-0EC7-B74C-A8F7-D59FD90E37CE}"/>
              </a:ext>
            </a:extLst>
          </p:cNvPr>
          <p:cNvSpPr txBox="1"/>
          <p:nvPr/>
        </p:nvSpPr>
        <p:spPr>
          <a:xfrm>
            <a:off x="1083560" y="134497"/>
            <a:ext cx="9889240" cy="492443"/>
          </a:xfrm>
          <a:prstGeom prst="rect">
            <a:avLst/>
          </a:prstGeom>
          <a:noFill/>
        </p:spPr>
        <p:txBody>
          <a:bodyPr wrap="square" rtlCol="0">
            <a:spAutoFit/>
          </a:bodyPr>
          <a:lstStyle/>
          <a:p>
            <a:pPr algn="ctr"/>
            <a:r>
              <a:rPr lang="en-US" sz="2600" dirty="0"/>
              <a:t>Adding </a:t>
            </a:r>
            <a:r>
              <a:rPr lang="en-US" sz="2600" dirty="0" err="1"/>
              <a:t>colours</a:t>
            </a:r>
            <a:endParaRPr lang="en-US" sz="2600" dirty="0"/>
          </a:p>
        </p:txBody>
      </p:sp>
      <p:pic>
        <p:nvPicPr>
          <p:cNvPr id="5" name="Picture 4">
            <a:extLst>
              <a:ext uri="{FF2B5EF4-FFF2-40B4-BE49-F238E27FC236}">
                <a16:creationId xmlns:a16="http://schemas.microsoft.com/office/drawing/2014/main" id="{3329CFDC-5D5D-5644-BB3A-DB8CCE52F5A0}"/>
              </a:ext>
            </a:extLst>
          </p:cNvPr>
          <p:cNvPicPr>
            <a:picLocks noChangeAspect="1"/>
          </p:cNvPicPr>
          <p:nvPr/>
        </p:nvPicPr>
        <p:blipFill>
          <a:blip r:embed="rId2"/>
          <a:stretch>
            <a:fillRect/>
          </a:stretch>
        </p:blipFill>
        <p:spPr>
          <a:xfrm>
            <a:off x="403998" y="1359074"/>
            <a:ext cx="5827437" cy="5350647"/>
          </a:xfrm>
          <a:prstGeom prst="rect">
            <a:avLst/>
          </a:prstGeom>
        </p:spPr>
      </p:pic>
      <p:sp>
        <p:nvSpPr>
          <p:cNvPr id="6" name="TextBox 5">
            <a:extLst>
              <a:ext uri="{FF2B5EF4-FFF2-40B4-BE49-F238E27FC236}">
                <a16:creationId xmlns:a16="http://schemas.microsoft.com/office/drawing/2014/main" id="{9337CDBA-AD17-6343-B1FD-AFE7E00F8CC1}"/>
              </a:ext>
            </a:extLst>
          </p:cNvPr>
          <p:cNvSpPr txBox="1"/>
          <p:nvPr/>
        </p:nvSpPr>
        <p:spPr>
          <a:xfrm>
            <a:off x="465578" y="793535"/>
            <a:ext cx="11260843" cy="430887"/>
          </a:xfrm>
          <a:prstGeom prst="rect">
            <a:avLst/>
          </a:prstGeom>
          <a:noFill/>
        </p:spPr>
        <p:txBody>
          <a:bodyPr wrap="square" rtlCol="0">
            <a:spAutoFit/>
          </a:bodyPr>
          <a:lstStyle/>
          <a:p>
            <a:pPr algn="ctr"/>
            <a:r>
              <a:rPr lang="en-US" sz="2200" dirty="0"/>
              <a:t>7. </a:t>
            </a:r>
            <a:r>
              <a:rPr lang="en-US" sz="2200" dirty="0" err="1">
                <a:solidFill>
                  <a:srgbClr val="FF0000"/>
                </a:solidFill>
              </a:rPr>
              <a:t>ggplot</a:t>
            </a:r>
            <a:r>
              <a:rPr lang="en-US" sz="2200" dirty="0"/>
              <a:t>(</a:t>
            </a:r>
            <a:r>
              <a:rPr lang="en-US" sz="2200" dirty="0" err="1">
                <a:solidFill>
                  <a:srgbClr val="0070C0"/>
                </a:solidFill>
              </a:rPr>
              <a:t>covid</a:t>
            </a:r>
            <a:r>
              <a:rPr lang="en-US" sz="2200" dirty="0"/>
              <a:t>, </a:t>
            </a:r>
            <a:r>
              <a:rPr lang="en-US" sz="2200" dirty="0" err="1">
                <a:solidFill>
                  <a:srgbClr val="FFC000"/>
                </a:solidFill>
              </a:rPr>
              <a:t>aes</a:t>
            </a:r>
            <a:r>
              <a:rPr lang="en-US" sz="2200" dirty="0">
                <a:solidFill>
                  <a:srgbClr val="FFC000"/>
                </a:solidFill>
              </a:rPr>
              <a:t>(</a:t>
            </a:r>
            <a:r>
              <a:rPr lang="en-US" sz="2200" dirty="0">
                <a:solidFill>
                  <a:srgbClr val="00B050"/>
                </a:solidFill>
              </a:rPr>
              <a:t>x = Country</a:t>
            </a:r>
            <a:r>
              <a:rPr lang="en-US" sz="2200" dirty="0"/>
              <a:t>,</a:t>
            </a:r>
            <a:r>
              <a:rPr lang="en-US" sz="2200" dirty="0">
                <a:solidFill>
                  <a:srgbClr val="FF0000"/>
                </a:solidFill>
              </a:rPr>
              <a:t> </a:t>
            </a:r>
            <a:r>
              <a:rPr lang="en-US" sz="2200" dirty="0">
                <a:solidFill>
                  <a:schemeClr val="accent6">
                    <a:lumMod val="75000"/>
                  </a:schemeClr>
                </a:solidFill>
              </a:rPr>
              <a:t>y = death</a:t>
            </a:r>
            <a:r>
              <a:rPr lang="en-US" sz="2200" dirty="0"/>
              <a:t>,</a:t>
            </a:r>
            <a:r>
              <a:rPr lang="en-US" sz="2200" dirty="0">
                <a:solidFill>
                  <a:schemeClr val="accent6">
                    <a:lumMod val="75000"/>
                  </a:schemeClr>
                </a:solidFill>
              </a:rPr>
              <a:t> </a:t>
            </a:r>
            <a:r>
              <a:rPr lang="en-US" sz="2200" dirty="0">
                <a:solidFill>
                  <a:srgbClr val="C00000"/>
                </a:solidFill>
              </a:rPr>
              <a:t>fill = </a:t>
            </a:r>
            <a:r>
              <a:rPr lang="en-US" sz="2200" dirty="0" err="1">
                <a:solidFill>
                  <a:srgbClr val="C00000"/>
                </a:solidFill>
              </a:rPr>
              <a:t>sub.region</a:t>
            </a:r>
            <a:r>
              <a:rPr lang="en-US" sz="2200" dirty="0">
                <a:solidFill>
                  <a:srgbClr val="FFC000"/>
                </a:solidFill>
              </a:rPr>
              <a:t>)</a:t>
            </a:r>
            <a:r>
              <a:rPr lang="en-US" sz="2200" dirty="0"/>
              <a:t>)</a:t>
            </a:r>
            <a:r>
              <a:rPr lang="en-US" sz="2200" dirty="0">
                <a:solidFill>
                  <a:srgbClr val="FF0000"/>
                </a:solidFill>
              </a:rPr>
              <a:t> </a:t>
            </a:r>
            <a:r>
              <a:rPr lang="en-US" sz="2200" dirty="0">
                <a:solidFill>
                  <a:schemeClr val="bg1">
                    <a:lumMod val="50000"/>
                  </a:schemeClr>
                </a:solidFill>
              </a:rPr>
              <a:t>+</a:t>
            </a:r>
            <a:r>
              <a:rPr lang="en-US" sz="2200" dirty="0">
                <a:solidFill>
                  <a:srgbClr val="FF0000"/>
                </a:solidFill>
              </a:rPr>
              <a:t> </a:t>
            </a:r>
            <a:r>
              <a:rPr lang="en-US" sz="2200" dirty="0" err="1">
                <a:solidFill>
                  <a:schemeClr val="accent6">
                    <a:lumMod val="60000"/>
                    <a:lumOff val="40000"/>
                  </a:schemeClr>
                </a:solidFill>
              </a:rPr>
              <a:t>geom_bar</a:t>
            </a:r>
            <a:r>
              <a:rPr lang="en-US" sz="2200" dirty="0">
                <a:solidFill>
                  <a:schemeClr val="accent6">
                    <a:lumMod val="60000"/>
                    <a:lumOff val="40000"/>
                  </a:schemeClr>
                </a:solidFill>
              </a:rPr>
              <a:t>(stat = “identity”)</a:t>
            </a:r>
          </a:p>
        </p:txBody>
      </p:sp>
      <p:cxnSp>
        <p:nvCxnSpPr>
          <p:cNvPr id="7" name="Straight Arrow Connector 6">
            <a:extLst>
              <a:ext uri="{FF2B5EF4-FFF2-40B4-BE49-F238E27FC236}">
                <a16:creationId xmlns:a16="http://schemas.microsoft.com/office/drawing/2014/main" id="{87279924-FD11-6C48-8233-100F57A4AB09}"/>
              </a:ext>
            </a:extLst>
          </p:cNvPr>
          <p:cNvCxnSpPr>
            <a:cxnSpLocks/>
          </p:cNvCxnSpPr>
          <p:nvPr/>
        </p:nvCxnSpPr>
        <p:spPr>
          <a:xfrm flipH="1" flipV="1">
            <a:off x="7222607" y="1242843"/>
            <a:ext cx="1003774" cy="10647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ED4FE5-35C3-4441-87DA-D95ECA15D6AB}"/>
              </a:ext>
            </a:extLst>
          </p:cNvPr>
          <p:cNvSpPr txBox="1"/>
          <p:nvPr/>
        </p:nvSpPr>
        <p:spPr>
          <a:xfrm>
            <a:off x="7222607" y="2325965"/>
            <a:ext cx="4380388" cy="3693319"/>
          </a:xfrm>
          <a:prstGeom prst="rect">
            <a:avLst/>
          </a:prstGeom>
          <a:noFill/>
        </p:spPr>
        <p:txBody>
          <a:bodyPr wrap="square" rtlCol="0">
            <a:spAutoFit/>
          </a:bodyPr>
          <a:lstStyle/>
          <a:p>
            <a:pPr algn="ctr"/>
            <a:r>
              <a:rPr lang="en-US" sz="2600" dirty="0">
                <a:solidFill>
                  <a:srgbClr val="C00000"/>
                </a:solidFill>
              </a:rPr>
              <a:t>We want to </a:t>
            </a:r>
            <a:r>
              <a:rPr lang="en-US" sz="2600" dirty="0" err="1">
                <a:solidFill>
                  <a:srgbClr val="C00000"/>
                </a:solidFill>
              </a:rPr>
              <a:t>colour</a:t>
            </a:r>
            <a:r>
              <a:rPr lang="en-US" sz="2600" dirty="0">
                <a:solidFill>
                  <a:srgbClr val="C00000"/>
                </a:solidFill>
              </a:rPr>
              <a:t> by a column in our data frame. We therefore include this in the </a:t>
            </a:r>
            <a:r>
              <a:rPr lang="en-US" sz="2600" dirty="0" err="1">
                <a:solidFill>
                  <a:srgbClr val="C00000"/>
                </a:solidFill>
              </a:rPr>
              <a:t>aes</a:t>
            </a:r>
            <a:r>
              <a:rPr lang="en-US" sz="2600" dirty="0">
                <a:solidFill>
                  <a:srgbClr val="C00000"/>
                </a:solidFill>
              </a:rPr>
              <a:t>() brackets</a:t>
            </a:r>
          </a:p>
          <a:p>
            <a:pPr algn="ctr"/>
            <a:endParaRPr lang="en-US" sz="2600" dirty="0">
              <a:solidFill>
                <a:srgbClr val="C00000"/>
              </a:solidFill>
            </a:endParaRPr>
          </a:p>
          <a:p>
            <a:pPr algn="ctr"/>
            <a:r>
              <a:rPr lang="en-US" sz="2600" dirty="0">
                <a:solidFill>
                  <a:srgbClr val="C00000"/>
                </a:solidFill>
              </a:rPr>
              <a:t>For bar plots, we use fill instead of </a:t>
            </a:r>
            <a:r>
              <a:rPr lang="en-US" sz="2600" dirty="0" err="1">
                <a:solidFill>
                  <a:srgbClr val="C00000"/>
                </a:solidFill>
              </a:rPr>
              <a:t>colour</a:t>
            </a:r>
            <a:r>
              <a:rPr lang="en-US" sz="2600" dirty="0">
                <a:solidFill>
                  <a:srgbClr val="C00000"/>
                </a:solidFill>
              </a:rPr>
              <a:t>. Using </a:t>
            </a:r>
            <a:r>
              <a:rPr lang="en-US" sz="2600" dirty="0" err="1">
                <a:solidFill>
                  <a:srgbClr val="C00000"/>
                </a:solidFill>
              </a:rPr>
              <a:t>colour</a:t>
            </a:r>
            <a:r>
              <a:rPr lang="en-US" sz="2600" dirty="0">
                <a:solidFill>
                  <a:srgbClr val="C00000"/>
                </a:solidFill>
              </a:rPr>
              <a:t> will </a:t>
            </a:r>
            <a:r>
              <a:rPr lang="en-US" sz="2600" dirty="0" err="1">
                <a:solidFill>
                  <a:srgbClr val="C00000"/>
                </a:solidFill>
              </a:rPr>
              <a:t>colour</a:t>
            </a:r>
            <a:r>
              <a:rPr lang="en-US" sz="2600" dirty="0">
                <a:solidFill>
                  <a:srgbClr val="C00000"/>
                </a:solidFill>
              </a:rPr>
              <a:t> the outline of the bars, fill </a:t>
            </a:r>
            <a:r>
              <a:rPr lang="en-US" sz="2600" dirty="0" err="1">
                <a:solidFill>
                  <a:srgbClr val="C00000"/>
                </a:solidFill>
              </a:rPr>
              <a:t>colours</a:t>
            </a:r>
            <a:r>
              <a:rPr lang="en-US" sz="2600" dirty="0">
                <a:solidFill>
                  <a:srgbClr val="C00000"/>
                </a:solidFill>
              </a:rPr>
              <a:t> the entire bar</a:t>
            </a:r>
          </a:p>
        </p:txBody>
      </p:sp>
    </p:spTree>
    <p:extLst>
      <p:ext uri="{BB962C8B-B14F-4D97-AF65-F5344CB8AC3E}">
        <p14:creationId xmlns:p14="http://schemas.microsoft.com/office/powerpoint/2010/main" val="74777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6C9CAC-C685-4843-8E5A-6AB18FF89E43}"/>
              </a:ext>
            </a:extLst>
          </p:cNvPr>
          <p:cNvPicPr>
            <a:picLocks noChangeAspect="1"/>
          </p:cNvPicPr>
          <p:nvPr/>
        </p:nvPicPr>
        <p:blipFill>
          <a:blip r:embed="rId2"/>
          <a:stretch>
            <a:fillRect/>
          </a:stretch>
        </p:blipFill>
        <p:spPr>
          <a:xfrm>
            <a:off x="465578" y="1391016"/>
            <a:ext cx="5485709" cy="5046853"/>
          </a:xfrm>
          <a:prstGeom prst="rect">
            <a:avLst/>
          </a:prstGeom>
        </p:spPr>
      </p:pic>
      <p:sp>
        <p:nvSpPr>
          <p:cNvPr id="5" name="TextBox 4">
            <a:extLst>
              <a:ext uri="{FF2B5EF4-FFF2-40B4-BE49-F238E27FC236}">
                <a16:creationId xmlns:a16="http://schemas.microsoft.com/office/drawing/2014/main" id="{A0E1E3C9-1491-0B4D-9094-FFDED032CBD3}"/>
              </a:ext>
            </a:extLst>
          </p:cNvPr>
          <p:cNvSpPr txBox="1"/>
          <p:nvPr/>
        </p:nvSpPr>
        <p:spPr>
          <a:xfrm>
            <a:off x="1083560" y="134497"/>
            <a:ext cx="9889240" cy="492443"/>
          </a:xfrm>
          <a:prstGeom prst="rect">
            <a:avLst/>
          </a:prstGeom>
          <a:noFill/>
        </p:spPr>
        <p:txBody>
          <a:bodyPr wrap="square" rtlCol="0">
            <a:spAutoFit/>
          </a:bodyPr>
          <a:lstStyle/>
          <a:p>
            <a:pPr algn="ctr"/>
            <a:r>
              <a:rPr lang="en-US" sz="2600" dirty="0"/>
              <a:t>Adding </a:t>
            </a:r>
            <a:r>
              <a:rPr lang="en-US" sz="2600" dirty="0" err="1"/>
              <a:t>colours</a:t>
            </a:r>
            <a:endParaRPr lang="en-US" sz="2600" dirty="0"/>
          </a:p>
        </p:txBody>
      </p:sp>
      <p:sp>
        <p:nvSpPr>
          <p:cNvPr id="6" name="TextBox 5">
            <a:extLst>
              <a:ext uri="{FF2B5EF4-FFF2-40B4-BE49-F238E27FC236}">
                <a16:creationId xmlns:a16="http://schemas.microsoft.com/office/drawing/2014/main" id="{3C2A71A4-6BD0-8940-8F62-8C4759B22BC9}"/>
              </a:ext>
            </a:extLst>
          </p:cNvPr>
          <p:cNvSpPr txBox="1"/>
          <p:nvPr/>
        </p:nvSpPr>
        <p:spPr>
          <a:xfrm>
            <a:off x="465578" y="793535"/>
            <a:ext cx="11260843" cy="430887"/>
          </a:xfrm>
          <a:prstGeom prst="rect">
            <a:avLst/>
          </a:prstGeom>
          <a:noFill/>
        </p:spPr>
        <p:txBody>
          <a:bodyPr wrap="square" rtlCol="0">
            <a:spAutoFit/>
          </a:bodyPr>
          <a:lstStyle/>
          <a:p>
            <a:pPr algn="ctr"/>
            <a:r>
              <a:rPr lang="en-US" sz="2200" dirty="0"/>
              <a:t>8. </a:t>
            </a:r>
            <a:r>
              <a:rPr lang="en-US" sz="2200" dirty="0" err="1">
                <a:solidFill>
                  <a:srgbClr val="FF0000"/>
                </a:solidFill>
              </a:rPr>
              <a:t>ggplot</a:t>
            </a:r>
            <a:r>
              <a:rPr lang="en-US" sz="2200" dirty="0"/>
              <a:t>(</a:t>
            </a:r>
            <a:r>
              <a:rPr lang="en-US" sz="2200" dirty="0" err="1">
                <a:solidFill>
                  <a:srgbClr val="0070C0"/>
                </a:solidFill>
              </a:rPr>
              <a:t>covid</a:t>
            </a:r>
            <a:r>
              <a:rPr lang="en-US" sz="2200" dirty="0"/>
              <a:t>, </a:t>
            </a:r>
            <a:r>
              <a:rPr lang="en-US" sz="2200" dirty="0" err="1">
                <a:solidFill>
                  <a:srgbClr val="FFC000"/>
                </a:solidFill>
              </a:rPr>
              <a:t>aes</a:t>
            </a:r>
            <a:r>
              <a:rPr lang="en-US" sz="2200" dirty="0">
                <a:solidFill>
                  <a:srgbClr val="FFC000"/>
                </a:solidFill>
              </a:rPr>
              <a:t>(</a:t>
            </a:r>
            <a:r>
              <a:rPr lang="en-US" sz="2200" dirty="0">
                <a:solidFill>
                  <a:srgbClr val="00B050"/>
                </a:solidFill>
              </a:rPr>
              <a:t>x = Country</a:t>
            </a:r>
            <a:r>
              <a:rPr lang="en-US" sz="2200" dirty="0"/>
              <a:t>,</a:t>
            </a:r>
            <a:r>
              <a:rPr lang="en-US" sz="2200" dirty="0">
                <a:solidFill>
                  <a:srgbClr val="FF0000"/>
                </a:solidFill>
              </a:rPr>
              <a:t> </a:t>
            </a:r>
            <a:r>
              <a:rPr lang="en-US" sz="2200" dirty="0">
                <a:solidFill>
                  <a:schemeClr val="accent6">
                    <a:lumMod val="75000"/>
                  </a:schemeClr>
                </a:solidFill>
              </a:rPr>
              <a:t>y = death</a:t>
            </a:r>
            <a:r>
              <a:rPr lang="en-US" sz="2200" dirty="0">
                <a:solidFill>
                  <a:srgbClr val="FFC000"/>
                </a:solidFill>
              </a:rPr>
              <a:t>)</a:t>
            </a:r>
            <a:r>
              <a:rPr lang="en-US" sz="2200" dirty="0"/>
              <a:t>)</a:t>
            </a:r>
            <a:r>
              <a:rPr lang="en-US" sz="2200" dirty="0">
                <a:solidFill>
                  <a:srgbClr val="FF0000"/>
                </a:solidFill>
              </a:rPr>
              <a:t> </a:t>
            </a:r>
            <a:r>
              <a:rPr lang="en-US" sz="2200" dirty="0">
                <a:solidFill>
                  <a:schemeClr val="bg1">
                    <a:lumMod val="50000"/>
                  </a:schemeClr>
                </a:solidFill>
              </a:rPr>
              <a:t>+</a:t>
            </a:r>
            <a:r>
              <a:rPr lang="en-US" sz="2200" dirty="0">
                <a:solidFill>
                  <a:srgbClr val="FF0000"/>
                </a:solidFill>
              </a:rPr>
              <a:t> </a:t>
            </a:r>
            <a:r>
              <a:rPr lang="en-US" sz="2200" dirty="0" err="1">
                <a:solidFill>
                  <a:schemeClr val="accent6">
                    <a:lumMod val="60000"/>
                    <a:lumOff val="40000"/>
                  </a:schemeClr>
                </a:solidFill>
              </a:rPr>
              <a:t>geom_bar</a:t>
            </a:r>
            <a:r>
              <a:rPr lang="en-US" sz="2200" dirty="0">
                <a:solidFill>
                  <a:schemeClr val="accent6">
                    <a:lumMod val="60000"/>
                    <a:lumOff val="40000"/>
                  </a:schemeClr>
                </a:solidFill>
              </a:rPr>
              <a:t>(stat = “identity”</a:t>
            </a:r>
            <a:r>
              <a:rPr lang="en-US" sz="2200" dirty="0"/>
              <a:t>,</a:t>
            </a:r>
            <a:r>
              <a:rPr lang="en-US" sz="2200" dirty="0">
                <a:solidFill>
                  <a:schemeClr val="accent6">
                    <a:lumMod val="60000"/>
                    <a:lumOff val="40000"/>
                  </a:schemeClr>
                </a:solidFill>
              </a:rPr>
              <a:t> </a:t>
            </a:r>
            <a:r>
              <a:rPr lang="en-US" sz="2200" dirty="0">
                <a:solidFill>
                  <a:srgbClr val="C00000"/>
                </a:solidFill>
              </a:rPr>
              <a:t>fill = “blue”</a:t>
            </a:r>
            <a:r>
              <a:rPr lang="en-US" sz="2200" dirty="0">
                <a:solidFill>
                  <a:schemeClr val="accent6">
                    <a:lumMod val="60000"/>
                    <a:lumOff val="40000"/>
                  </a:schemeClr>
                </a:solidFill>
              </a:rPr>
              <a:t>)</a:t>
            </a:r>
          </a:p>
        </p:txBody>
      </p:sp>
      <p:cxnSp>
        <p:nvCxnSpPr>
          <p:cNvPr id="7" name="Straight Arrow Connector 6">
            <a:extLst>
              <a:ext uri="{FF2B5EF4-FFF2-40B4-BE49-F238E27FC236}">
                <a16:creationId xmlns:a16="http://schemas.microsoft.com/office/drawing/2014/main" id="{1BDFF062-2F79-C343-A6A3-7138289D268D}"/>
              </a:ext>
            </a:extLst>
          </p:cNvPr>
          <p:cNvCxnSpPr>
            <a:cxnSpLocks/>
          </p:cNvCxnSpPr>
          <p:nvPr/>
        </p:nvCxnSpPr>
        <p:spPr>
          <a:xfrm flipV="1">
            <a:off x="9335614" y="1224194"/>
            <a:ext cx="376798" cy="10647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EE3341-05E3-1047-8D35-7A601128892B}"/>
              </a:ext>
            </a:extLst>
          </p:cNvPr>
          <p:cNvSpPr txBox="1"/>
          <p:nvPr/>
        </p:nvSpPr>
        <p:spPr>
          <a:xfrm>
            <a:off x="7222607" y="2325965"/>
            <a:ext cx="4380388" cy="3693319"/>
          </a:xfrm>
          <a:prstGeom prst="rect">
            <a:avLst/>
          </a:prstGeom>
          <a:noFill/>
        </p:spPr>
        <p:txBody>
          <a:bodyPr wrap="square" rtlCol="0">
            <a:spAutoFit/>
          </a:bodyPr>
          <a:lstStyle/>
          <a:p>
            <a:pPr algn="ctr"/>
            <a:r>
              <a:rPr lang="en-US" sz="2600" dirty="0">
                <a:solidFill>
                  <a:srgbClr val="C00000"/>
                </a:solidFill>
              </a:rPr>
              <a:t>We want to </a:t>
            </a:r>
            <a:r>
              <a:rPr lang="en-US" sz="2600" dirty="0" err="1">
                <a:solidFill>
                  <a:srgbClr val="C00000"/>
                </a:solidFill>
              </a:rPr>
              <a:t>colour</a:t>
            </a:r>
            <a:r>
              <a:rPr lang="en-US" sz="2600" dirty="0">
                <a:solidFill>
                  <a:srgbClr val="C00000"/>
                </a:solidFill>
              </a:rPr>
              <a:t> by something that isn’t in our data frame, here just a single </a:t>
            </a:r>
            <a:r>
              <a:rPr lang="en-US" sz="2600" dirty="0" err="1">
                <a:solidFill>
                  <a:srgbClr val="C00000"/>
                </a:solidFill>
              </a:rPr>
              <a:t>colour</a:t>
            </a:r>
            <a:r>
              <a:rPr lang="en-US" sz="2600" dirty="0">
                <a:solidFill>
                  <a:srgbClr val="C00000"/>
                </a:solidFill>
              </a:rPr>
              <a:t>. As its not in our data frame, we don’t put the fill instruction in the </a:t>
            </a:r>
            <a:r>
              <a:rPr lang="en-US" sz="2600" dirty="0" err="1">
                <a:solidFill>
                  <a:srgbClr val="C00000"/>
                </a:solidFill>
              </a:rPr>
              <a:t>aes</a:t>
            </a:r>
            <a:r>
              <a:rPr lang="en-US" sz="2600" dirty="0">
                <a:solidFill>
                  <a:srgbClr val="C00000"/>
                </a:solidFill>
              </a:rPr>
              <a:t>() brackets</a:t>
            </a:r>
          </a:p>
          <a:p>
            <a:pPr algn="ctr"/>
            <a:endParaRPr lang="en-US" sz="2600" dirty="0">
              <a:solidFill>
                <a:srgbClr val="C00000"/>
              </a:solidFill>
            </a:endParaRPr>
          </a:p>
          <a:p>
            <a:pPr algn="ctr"/>
            <a:r>
              <a:rPr lang="en-US" sz="2600" dirty="0">
                <a:solidFill>
                  <a:srgbClr val="C00000"/>
                </a:solidFill>
              </a:rPr>
              <a:t>As it’s a bar plot, we use fill instead of </a:t>
            </a:r>
            <a:r>
              <a:rPr lang="en-US" sz="2600" dirty="0" err="1">
                <a:solidFill>
                  <a:srgbClr val="C00000"/>
                </a:solidFill>
              </a:rPr>
              <a:t>colour</a:t>
            </a:r>
            <a:endParaRPr lang="en-US" sz="2600" dirty="0">
              <a:solidFill>
                <a:srgbClr val="C00000"/>
              </a:solidFill>
            </a:endParaRPr>
          </a:p>
        </p:txBody>
      </p:sp>
    </p:spTree>
    <p:extLst>
      <p:ext uri="{BB962C8B-B14F-4D97-AF65-F5344CB8AC3E}">
        <p14:creationId xmlns:p14="http://schemas.microsoft.com/office/powerpoint/2010/main" val="414415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925148-399A-C246-8A41-35B2932322FC}"/>
              </a:ext>
            </a:extLst>
          </p:cNvPr>
          <p:cNvSpPr txBox="1"/>
          <p:nvPr/>
        </p:nvSpPr>
        <p:spPr>
          <a:xfrm>
            <a:off x="1083560" y="134497"/>
            <a:ext cx="9889240" cy="492443"/>
          </a:xfrm>
          <a:prstGeom prst="rect">
            <a:avLst/>
          </a:prstGeom>
          <a:noFill/>
        </p:spPr>
        <p:txBody>
          <a:bodyPr wrap="square" rtlCol="0">
            <a:spAutoFit/>
          </a:bodyPr>
          <a:lstStyle/>
          <a:p>
            <a:pPr algn="ctr"/>
            <a:r>
              <a:rPr lang="en-US" sz="2600" dirty="0"/>
              <a:t>Adding </a:t>
            </a:r>
            <a:r>
              <a:rPr lang="en-US" sz="2600" dirty="0" err="1"/>
              <a:t>colours</a:t>
            </a:r>
            <a:endParaRPr lang="en-US" sz="2600" dirty="0"/>
          </a:p>
        </p:txBody>
      </p:sp>
      <p:sp>
        <p:nvSpPr>
          <p:cNvPr id="5" name="TextBox 4">
            <a:extLst>
              <a:ext uri="{FF2B5EF4-FFF2-40B4-BE49-F238E27FC236}">
                <a16:creationId xmlns:a16="http://schemas.microsoft.com/office/drawing/2014/main" id="{E703C071-1AD8-1647-96A7-C0FEC57F9DD2}"/>
              </a:ext>
            </a:extLst>
          </p:cNvPr>
          <p:cNvSpPr txBox="1"/>
          <p:nvPr/>
        </p:nvSpPr>
        <p:spPr>
          <a:xfrm>
            <a:off x="465578" y="768821"/>
            <a:ext cx="11260843" cy="3693319"/>
          </a:xfrm>
          <a:prstGeom prst="rect">
            <a:avLst/>
          </a:prstGeom>
          <a:noFill/>
        </p:spPr>
        <p:txBody>
          <a:bodyPr wrap="square" rtlCol="0">
            <a:spAutoFit/>
          </a:bodyPr>
          <a:lstStyle/>
          <a:p>
            <a:r>
              <a:rPr lang="en-US" sz="2600" dirty="0"/>
              <a:t>The 2 main ways of adding </a:t>
            </a:r>
            <a:r>
              <a:rPr lang="en-US" sz="2600" dirty="0" err="1"/>
              <a:t>colours</a:t>
            </a:r>
            <a:r>
              <a:rPr lang="en-US" sz="2600" dirty="0"/>
              <a:t>:</a:t>
            </a:r>
          </a:p>
          <a:p>
            <a:pPr marL="457200" indent="-457200">
              <a:buFont typeface="Arial" panose="020B0604020202020204" pitchFamily="34" charset="0"/>
              <a:buChar char="•"/>
            </a:pPr>
            <a:r>
              <a:rPr lang="en-US" sz="2600" dirty="0"/>
              <a:t>To </a:t>
            </a:r>
            <a:r>
              <a:rPr lang="en-US" sz="2600" dirty="0" err="1"/>
              <a:t>colour</a:t>
            </a:r>
            <a:r>
              <a:rPr lang="en-US" sz="2600" dirty="0"/>
              <a:t> by something in your data frame, use the </a:t>
            </a:r>
            <a:r>
              <a:rPr lang="en-US" sz="2600" dirty="0" err="1"/>
              <a:t>aes</a:t>
            </a:r>
            <a:r>
              <a:rPr lang="en-US" sz="2600" dirty="0"/>
              <a:t>() brackets</a:t>
            </a:r>
          </a:p>
          <a:p>
            <a:pPr marL="457200" indent="-457200">
              <a:buFont typeface="Arial" panose="020B0604020202020204" pitchFamily="34" charset="0"/>
              <a:buChar char="•"/>
            </a:pPr>
            <a:r>
              <a:rPr lang="en-US" sz="2600" dirty="0"/>
              <a:t>To </a:t>
            </a:r>
            <a:r>
              <a:rPr lang="en-US" sz="2600" dirty="0" err="1"/>
              <a:t>colour</a:t>
            </a:r>
            <a:r>
              <a:rPr lang="en-US" sz="2600" dirty="0"/>
              <a:t> by something not in your data frame, put the instruction outside of the </a:t>
            </a:r>
            <a:r>
              <a:rPr lang="en-US" sz="2600" dirty="0" err="1"/>
              <a:t>aes</a:t>
            </a:r>
            <a:r>
              <a:rPr lang="en-US" sz="2600" dirty="0"/>
              <a:t>() brackets</a:t>
            </a:r>
          </a:p>
          <a:p>
            <a:endParaRPr lang="en-US" sz="2600" dirty="0"/>
          </a:p>
          <a:p>
            <a:r>
              <a:rPr lang="en-US" sz="2600" dirty="0"/>
              <a:t>Add </a:t>
            </a:r>
            <a:r>
              <a:rPr lang="en-US" sz="2600" dirty="0" err="1"/>
              <a:t>colours</a:t>
            </a:r>
            <a:r>
              <a:rPr lang="en-US" sz="2600" dirty="0"/>
              <a:t> using either </a:t>
            </a:r>
            <a:r>
              <a:rPr lang="en-US" sz="2600" dirty="0" err="1"/>
              <a:t>colour</a:t>
            </a:r>
            <a:r>
              <a:rPr lang="en-US" sz="2600" dirty="0"/>
              <a:t> or fill:</a:t>
            </a:r>
          </a:p>
          <a:p>
            <a:pPr marL="457200" indent="-457200">
              <a:buFont typeface="Arial" panose="020B0604020202020204" pitchFamily="34" charset="0"/>
              <a:buChar char="•"/>
            </a:pPr>
            <a:r>
              <a:rPr lang="en-US" sz="2600" dirty="0" err="1"/>
              <a:t>colour</a:t>
            </a:r>
            <a:r>
              <a:rPr lang="en-US" sz="2600" dirty="0"/>
              <a:t> – </a:t>
            </a:r>
            <a:r>
              <a:rPr lang="en-US" sz="2600" dirty="0" err="1"/>
              <a:t>geom_point</a:t>
            </a:r>
            <a:r>
              <a:rPr lang="en-US" sz="2600" dirty="0"/>
              <a:t> and </a:t>
            </a:r>
            <a:r>
              <a:rPr lang="en-US" sz="2600" dirty="0" err="1"/>
              <a:t>geom_line</a:t>
            </a:r>
            <a:endParaRPr lang="en-US" sz="2600" dirty="0"/>
          </a:p>
          <a:p>
            <a:pPr marL="457200" indent="-457200">
              <a:buFont typeface="Arial" panose="020B0604020202020204" pitchFamily="34" charset="0"/>
              <a:buChar char="•"/>
            </a:pPr>
            <a:r>
              <a:rPr lang="en-US" sz="2600" dirty="0"/>
              <a:t>fill – </a:t>
            </a:r>
            <a:r>
              <a:rPr lang="en-US" sz="2600" dirty="0" err="1"/>
              <a:t>geom_bar</a:t>
            </a:r>
            <a:r>
              <a:rPr lang="en-US" sz="2600" dirty="0"/>
              <a:t>, </a:t>
            </a:r>
            <a:r>
              <a:rPr lang="en-US" sz="2600" dirty="0" err="1"/>
              <a:t>geom_histogram</a:t>
            </a:r>
            <a:r>
              <a:rPr lang="en-US" sz="2600" dirty="0"/>
              <a:t> and </a:t>
            </a:r>
            <a:r>
              <a:rPr lang="en-US" sz="2600" dirty="0" err="1"/>
              <a:t>geom_density</a:t>
            </a:r>
            <a:endParaRPr lang="en-US" sz="2600" dirty="0"/>
          </a:p>
          <a:p>
            <a:r>
              <a:rPr lang="en-US" sz="2600" dirty="0"/>
              <a:t>If you’re not sure whether to use </a:t>
            </a:r>
            <a:r>
              <a:rPr lang="en-US" sz="2600" dirty="0" err="1"/>
              <a:t>colour</a:t>
            </a:r>
            <a:r>
              <a:rPr lang="en-US" sz="2600" dirty="0"/>
              <a:t> or fill, try one and see if it works</a:t>
            </a:r>
          </a:p>
        </p:txBody>
      </p:sp>
    </p:spTree>
    <p:extLst>
      <p:ext uri="{BB962C8B-B14F-4D97-AF65-F5344CB8AC3E}">
        <p14:creationId xmlns:p14="http://schemas.microsoft.com/office/powerpoint/2010/main" val="419233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6EF407-8035-4049-AA64-37F634146676}"/>
              </a:ext>
            </a:extLst>
          </p:cNvPr>
          <p:cNvSpPr txBox="1"/>
          <p:nvPr/>
        </p:nvSpPr>
        <p:spPr>
          <a:xfrm>
            <a:off x="1083560" y="134497"/>
            <a:ext cx="9889240" cy="492443"/>
          </a:xfrm>
          <a:prstGeom prst="rect">
            <a:avLst/>
          </a:prstGeom>
          <a:noFill/>
        </p:spPr>
        <p:txBody>
          <a:bodyPr wrap="square" rtlCol="0">
            <a:spAutoFit/>
          </a:bodyPr>
          <a:lstStyle/>
          <a:p>
            <a:pPr algn="ctr"/>
            <a:r>
              <a:rPr lang="en-US" sz="2600" dirty="0"/>
              <a:t>Outline</a:t>
            </a:r>
          </a:p>
        </p:txBody>
      </p:sp>
      <p:sp>
        <p:nvSpPr>
          <p:cNvPr id="5" name="TextBox 4">
            <a:extLst>
              <a:ext uri="{FF2B5EF4-FFF2-40B4-BE49-F238E27FC236}">
                <a16:creationId xmlns:a16="http://schemas.microsoft.com/office/drawing/2014/main" id="{D08B09C0-5651-9345-93E4-B5BE38219502}"/>
              </a:ext>
            </a:extLst>
          </p:cNvPr>
          <p:cNvSpPr txBox="1"/>
          <p:nvPr/>
        </p:nvSpPr>
        <p:spPr>
          <a:xfrm>
            <a:off x="478076" y="1139513"/>
            <a:ext cx="9889240" cy="2092881"/>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basic setup</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Types of plot</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Adding extras to the plot</a:t>
            </a:r>
          </a:p>
        </p:txBody>
      </p:sp>
    </p:spTree>
    <p:extLst>
      <p:ext uri="{BB962C8B-B14F-4D97-AF65-F5344CB8AC3E}">
        <p14:creationId xmlns:p14="http://schemas.microsoft.com/office/powerpoint/2010/main" val="3485666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2B95AA-25C5-EF40-AFDB-CCBA906F717B}"/>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the plot</a:t>
            </a:r>
          </a:p>
        </p:txBody>
      </p:sp>
      <p:sp>
        <p:nvSpPr>
          <p:cNvPr id="5" name="TextBox 4">
            <a:extLst>
              <a:ext uri="{FF2B5EF4-FFF2-40B4-BE49-F238E27FC236}">
                <a16:creationId xmlns:a16="http://schemas.microsoft.com/office/drawing/2014/main" id="{5A4DCC25-6C39-9C42-A61C-774BEE894FB0}"/>
              </a:ext>
            </a:extLst>
          </p:cNvPr>
          <p:cNvSpPr txBox="1"/>
          <p:nvPr/>
        </p:nvSpPr>
        <p:spPr>
          <a:xfrm>
            <a:off x="465578" y="768821"/>
            <a:ext cx="11260843" cy="2492990"/>
          </a:xfrm>
          <a:prstGeom prst="rect">
            <a:avLst/>
          </a:prstGeom>
          <a:noFill/>
        </p:spPr>
        <p:txBody>
          <a:bodyPr wrap="square" rtlCol="0">
            <a:spAutoFit/>
          </a:bodyPr>
          <a:lstStyle/>
          <a:p>
            <a:r>
              <a:rPr lang="en-US" sz="2600" dirty="0"/>
              <a:t>We can add a whole series of formatting options to the plot using the “+”</a:t>
            </a:r>
          </a:p>
          <a:p>
            <a:endParaRPr lang="en-US" sz="2600" dirty="0"/>
          </a:p>
          <a:p>
            <a:r>
              <a:rPr lang="en-US" sz="2600" dirty="0"/>
              <a:t>We can add new things, take things away or change the way that things are displayed</a:t>
            </a:r>
          </a:p>
          <a:p>
            <a:endParaRPr lang="en-US" sz="2600" dirty="0"/>
          </a:p>
          <a:p>
            <a:r>
              <a:rPr lang="en-US" sz="2600" dirty="0"/>
              <a:t>The next few slides show some examples</a:t>
            </a:r>
          </a:p>
        </p:txBody>
      </p:sp>
    </p:spTree>
    <p:extLst>
      <p:ext uri="{BB962C8B-B14F-4D97-AF65-F5344CB8AC3E}">
        <p14:creationId xmlns:p14="http://schemas.microsoft.com/office/powerpoint/2010/main" val="424508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BB4C53-2F3F-B246-8435-44AFAF0CE3DE}"/>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5" name="TextBox 4">
            <a:extLst>
              <a:ext uri="{FF2B5EF4-FFF2-40B4-BE49-F238E27FC236}">
                <a16:creationId xmlns:a16="http://schemas.microsoft.com/office/drawing/2014/main" id="{9CE4CBCB-C101-0F4A-811A-0BC3A4D0BD8E}"/>
              </a:ext>
            </a:extLst>
          </p:cNvPr>
          <p:cNvSpPr txBox="1"/>
          <p:nvPr/>
        </p:nvSpPr>
        <p:spPr>
          <a:xfrm>
            <a:off x="397758" y="2424628"/>
            <a:ext cx="11260843" cy="769441"/>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a:t>
            </a:r>
          </a:p>
          <a:p>
            <a:pPr algn="ct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rgbClr val="FF0000"/>
                </a:solidFill>
              </a:rPr>
              <a:t>theme(</a:t>
            </a:r>
            <a:r>
              <a:rPr lang="en-US" sz="2200" dirty="0" err="1">
                <a:solidFill>
                  <a:srgbClr val="0070C0"/>
                </a:solidFill>
              </a:rPr>
              <a:t>axis.text.x</a:t>
            </a:r>
            <a:r>
              <a:rPr lang="en-US" sz="2200" dirty="0">
                <a:solidFill>
                  <a:srgbClr val="0070C0"/>
                </a:solidFill>
              </a:rPr>
              <a:t> =</a:t>
            </a:r>
            <a:r>
              <a:rPr lang="en-US" sz="2200" dirty="0">
                <a:solidFill>
                  <a:srgbClr val="FF0000"/>
                </a:solidFill>
              </a:rPr>
              <a:t> </a:t>
            </a:r>
            <a:r>
              <a:rPr lang="en-US" sz="2200" dirty="0" err="1">
                <a:solidFill>
                  <a:srgbClr val="FFC000"/>
                </a:solidFill>
              </a:rPr>
              <a:t>element_text</a:t>
            </a:r>
            <a:r>
              <a:rPr lang="en-US" sz="2200" dirty="0">
                <a:solidFill>
                  <a:srgbClr val="FFC000"/>
                </a:solidFill>
              </a:rPr>
              <a:t>(</a:t>
            </a:r>
            <a:r>
              <a:rPr lang="en-US" sz="2200" dirty="0">
                <a:solidFill>
                  <a:srgbClr val="00B050"/>
                </a:solidFill>
              </a:rPr>
              <a:t>angle</a:t>
            </a:r>
            <a:r>
              <a:rPr lang="en-US" sz="2200" dirty="0">
                <a:solidFill>
                  <a:srgbClr val="FF0000"/>
                </a:solidFill>
              </a:rPr>
              <a:t> </a:t>
            </a:r>
            <a:r>
              <a:rPr lang="en-US" sz="2200" dirty="0"/>
              <a:t>= 90, </a:t>
            </a:r>
            <a:r>
              <a:rPr lang="en-US" sz="2200" dirty="0">
                <a:solidFill>
                  <a:srgbClr val="00B050"/>
                </a:solidFill>
              </a:rPr>
              <a:t>size</a:t>
            </a:r>
            <a:r>
              <a:rPr lang="en-US" sz="2200" dirty="0">
                <a:solidFill>
                  <a:srgbClr val="FF0000"/>
                </a:solidFill>
              </a:rPr>
              <a:t> </a:t>
            </a:r>
            <a:r>
              <a:rPr lang="en-US" sz="2200" dirty="0"/>
              <a:t>= 5</a:t>
            </a:r>
            <a:r>
              <a:rPr lang="en-US" sz="2200" dirty="0">
                <a:solidFill>
                  <a:srgbClr val="FFC000"/>
                </a:solidFill>
              </a:rPr>
              <a:t>)</a:t>
            </a:r>
            <a:r>
              <a:rPr lang="en-US" sz="2200" dirty="0">
                <a:solidFill>
                  <a:srgbClr val="FF0000"/>
                </a:solidFill>
              </a:rPr>
              <a:t>)</a:t>
            </a:r>
            <a:endParaRPr lang="en-US" sz="2200" dirty="0">
              <a:solidFill>
                <a:schemeClr val="accent6">
                  <a:lumMod val="60000"/>
                  <a:lumOff val="40000"/>
                </a:schemeClr>
              </a:solidFill>
            </a:endParaRPr>
          </a:p>
        </p:txBody>
      </p:sp>
      <p:cxnSp>
        <p:nvCxnSpPr>
          <p:cNvPr id="6" name="Straight Arrow Connector 5">
            <a:extLst>
              <a:ext uri="{FF2B5EF4-FFF2-40B4-BE49-F238E27FC236}">
                <a16:creationId xmlns:a16="http://schemas.microsoft.com/office/drawing/2014/main" id="{9817AB90-45F8-ED46-97C8-5A2285838B14}"/>
              </a:ext>
            </a:extLst>
          </p:cNvPr>
          <p:cNvCxnSpPr>
            <a:cxnSpLocks/>
          </p:cNvCxnSpPr>
          <p:nvPr/>
        </p:nvCxnSpPr>
        <p:spPr>
          <a:xfrm flipH="1">
            <a:off x="5585255" y="1865871"/>
            <a:ext cx="111210" cy="5587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3145F8-54A1-2340-A72A-20DC95DFE5C2}"/>
              </a:ext>
            </a:extLst>
          </p:cNvPr>
          <p:cNvSpPr txBox="1"/>
          <p:nvPr/>
        </p:nvSpPr>
        <p:spPr>
          <a:xfrm>
            <a:off x="3506271" y="1498072"/>
            <a:ext cx="4380388" cy="430887"/>
          </a:xfrm>
          <a:prstGeom prst="rect">
            <a:avLst/>
          </a:prstGeom>
          <a:noFill/>
        </p:spPr>
        <p:txBody>
          <a:bodyPr wrap="square" rtlCol="0">
            <a:spAutoFit/>
          </a:bodyPr>
          <a:lstStyle/>
          <a:p>
            <a:pPr algn="ctr"/>
            <a:r>
              <a:rPr lang="en-US" sz="2200" dirty="0">
                <a:solidFill>
                  <a:schemeClr val="accent6">
                    <a:lumMod val="50000"/>
                  </a:schemeClr>
                </a:solidFill>
              </a:rPr>
              <a:t>Original command</a:t>
            </a:r>
          </a:p>
        </p:txBody>
      </p:sp>
      <p:sp>
        <p:nvSpPr>
          <p:cNvPr id="9" name="TextBox 8">
            <a:extLst>
              <a:ext uri="{FF2B5EF4-FFF2-40B4-BE49-F238E27FC236}">
                <a16:creationId xmlns:a16="http://schemas.microsoft.com/office/drawing/2014/main" id="{FB487C35-AA80-5348-B0B0-B7A7726E8EB2}"/>
              </a:ext>
            </a:extLst>
          </p:cNvPr>
          <p:cNvSpPr txBox="1"/>
          <p:nvPr/>
        </p:nvSpPr>
        <p:spPr>
          <a:xfrm>
            <a:off x="309206" y="711570"/>
            <a:ext cx="11615064" cy="769441"/>
          </a:xfrm>
          <a:prstGeom prst="rect">
            <a:avLst/>
          </a:prstGeom>
          <a:noFill/>
        </p:spPr>
        <p:txBody>
          <a:bodyPr wrap="square" rtlCol="0">
            <a:spAutoFit/>
          </a:bodyPr>
          <a:lstStyle/>
          <a:p>
            <a:r>
              <a:rPr lang="en-US" sz="2200" dirty="0"/>
              <a:t>In our original </a:t>
            </a:r>
            <a:r>
              <a:rPr lang="en-US" sz="2200" dirty="0" err="1"/>
              <a:t>barplot</a:t>
            </a:r>
            <a:r>
              <a:rPr lang="en-US" sz="2200" dirty="0"/>
              <a:t>, we couldn’t see the country labels on the x-axis – we’re going to make these labels readable by rotating them and making the text smaller</a:t>
            </a:r>
          </a:p>
        </p:txBody>
      </p:sp>
      <p:cxnSp>
        <p:nvCxnSpPr>
          <p:cNvPr id="11" name="Straight Arrow Connector 10">
            <a:extLst>
              <a:ext uri="{FF2B5EF4-FFF2-40B4-BE49-F238E27FC236}">
                <a16:creationId xmlns:a16="http://schemas.microsoft.com/office/drawing/2014/main" id="{660CB684-E44F-9C44-9277-02DBD8BEB487}"/>
              </a:ext>
            </a:extLst>
          </p:cNvPr>
          <p:cNvCxnSpPr>
            <a:cxnSpLocks/>
          </p:cNvCxnSpPr>
          <p:nvPr/>
        </p:nvCxnSpPr>
        <p:spPr>
          <a:xfrm flipV="1">
            <a:off x="2077006" y="3188381"/>
            <a:ext cx="1321102" cy="763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BDD0E21-5BF9-674A-A25E-E00DE4007808}"/>
              </a:ext>
            </a:extLst>
          </p:cNvPr>
          <p:cNvSpPr txBox="1"/>
          <p:nvPr/>
        </p:nvSpPr>
        <p:spPr>
          <a:xfrm>
            <a:off x="-165284" y="3865640"/>
            <a:ext cx="4380388" cy="1107996"/>
          </a:xfrm>
          <a:prstGeom prst="rect">
            <a:avLst/>
          </a:prstGeom>
          <a:noFill/>
        </p:spPr>
        <p:txBody>
          <a:bodyPr wrap="square" rtlCol="0">
            <a:spAutoFit/>
          </a:bodyPr>
          <a:lstStyle/>
          <a:p>
            <a:pPr algn="ctr"/>
            <a:r>
              <a:rPr lang="en-US" sz="2200" dirty="0">
                <a:solidFill>
                  <a:srgbClr val="FF0000"/>
                </a:solidFill>
              </a:rPr>
              <a:t>theme() is the command we use to change the axes and various other plot aspects</a:t>
            </a:r>
          </a:p>
        </p:txBody>
      </p:sp>
      <p:cxnSp>
        <p:nvCxnSpPr>
          <p:cNvPr id="15" name="Straight Arrow Connector 14">
            <a:extLst>
              <a:ext uri="{FF2B5EF4-FFF2-40B4-BE49-F238E27FC236}">
                <a16:creationId xmlns:a16="http://schemas.microsoft.com/office/drawing/2014/main" id="{22E385C8-237B-A543-BEC8-659C7160C98B}"/>
              </a:ext>
            </a:extLst>
          </p:cNvPr>
          <p:cNvCxnSpPr>
            <a:cxnSpLocks/>
          </p:cNvCxnSpPr>
          <p:nvPr/>
        </p:nvCxnSpPr>
        <p:spPr>
          <a:xfrm flipH="1" flipV="1">
            <a:off x="4360891" y="3188381"/>
            <a:ext cx="234780" cy="20391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D6DF95-EEBD-1E4D-9255-86D18F3067C6}"/>
              </a:ext>
            </a:extLst>
          </p:cNvPr>
          <p:cNvSpPr txBox="1"/>
          <p:nvPr/>
        </p:nvSpPr>
        <p:spPr>
          <a:xfrm>
            <a:off x="2042836" y="5158755"/>
            <a:ext cx="5300270" cy="769441"/>
          </a:xfrm>
          <a:prstGeom prst="rect">
            <a:avLst/>
          </a:prstGeom>
          <a:noFill/>
        </p:spPr>
        <p:txBody>
          <a:bodyPr wrap="square" rtlCol="0">
            <a:spAutoFit/>
          </a:bodyPr>
          <a:lstStyle/>
          <a:p>
            <a:pPr algn="ctr"/>
            <a:r>
              <a:rPr lang="en-US" sz="2200" dirty="0">
                <a:solidFill>
                  <a:srgbClr val="0070C0"/>
                </a:solidFill>
              </a:rPr>
              <a:t>Here we say what aspect of the plot we want to change, in our case the text on the x-axis</a:t>
            </a:r>
          </a:p>
        </p:txBody>
      </p:sp>
      <p:cxnSp>
        <p:nvCxnSpPr>
          <p:cNvPr id="19" name="Straight Arrow Connector 18">
            <a:extLst>
              <a:ext uri="{FF2B5EF4-FFF2-40B4-BE49-F238E27FC236}">
                <a16:creationId xmlns:a16="http://schemas.microsoft.com/office/drawing/2014/main" id="{587762BC-A80B-DA44-8371-8733031B2493}"/>
              </a:ext>
            </a:extLst>
          </p:cNvPr>
          <p:cNvCxnSpPr>
            <a:cxnSpLocks/>
          </p:cNvCxnSpPr>
          <p:nvPr/>
        </p:nvCxnSpPr>
        <p:spPr>
          <a:xfrm flipH="1" flipV="1">
            <a:off x="6125314" y="3188381"/>
            <a:ext cx="238416" cy="9881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778A33-DE10-C842-9980-026E5C1CE4C4}"/>
              </a:ext>
            </a:extLst>
          </p:cNvPr>
          <p:cNvSpPr txBox="1"/>
          <p:nvPr/>
        </p:nvSpPr>
        <p:spPr>
          <a:xfrm>
            <a:off x="5019940" y="4119524"/>
            <a:ext cx="3982171" cy="1107996"/>
          </a:xfrm>
          <a:prstGeom prst="rect">
            <a:avLst/>
          </a:prstGeom>
          <a:noFill/>
        </p:spPr>
        <p:txBody>
          <a:bodyPr wrap="square" rtlCol="0">
            <a:spAutoFit/>
          </a:bodyPr>
          <a:lstStyle/>
          <a:p>
            <a:pPr algn="ctr"/>
            <a:r>
              <a:rPr lang="en-US" sz="2200" dirty="0">
                <a:solidFill>
                  <a:srgbClr val="FFC000"/>
                </a:solidFill>
              </a:rPr>
              <a:t>When we want to change text within theme, we need to use </a:t>
            </a:r>
            <a:r>
              <a:rPr lang="en-US" sz="2200" dirty="0" err="1">
                <a:solidFill>
                  <a:srgbClr val="FFC000"/>
                </a:solidFill>
              </a:rPr>
              <a:t>element_text</a:t>
            </a:r>
            <a:r>
              <a:rPr lang="en-US" sz="2200" dirty="0">
                <a:solidFill>
                  <a:srgbClr val="FFC000"/>
                </a:solidFill>
              </a:rPr>
              <a:t>()</a:t>
            </a:r>
          </a:p>
        </p:txBody>
      </p:sp>
      <p:cxnSp>
        <p:nvCxnSpPr>
          <p:cNvPr id="22" name="Straight Arrow Connector 21">
            <a:extLst>
              <a:ext uri="{FF2B5EF4-FFF2-40B4-BE49-F238E27FC236}">
                <a16:creationId xmlns:a16="http://schemas.microsoft.com/office/drawing/2014/main" id="{68D7E2B5-21D1-A64B-A788-5A834C4BDF96}"/>
              </a:ext>
            </a:extLst>
          </p:cNvPr>
          <p:cNvCxnSpPr>
            <a:cxnSpLocks/>
          </p:cNvCxnSpPr>
          <p:nvPr/>
        </p:nvCxnSpPr>
        <p:spPr>
          <a:xfrm flipH="1" flipV="1">
            <a:off x="7132846" y="3188381"/>
            <a:ext cx="3172689" cy="9311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99B56E-F63C-A44A-AD00-D09CF98F4D9D}"/>
              </a:ext>
            </a:extLst>
          </p:cNvPr>
          <p:cNvCxnSpPr>
            <a:cxnSpLocks/>
          </p:cNvCxnSpPr>
          <p:nvPr/>
        </p:nvCxnSpPr>
        <p:spPr>
          <a:xfrm flipH="1" flipV="1">
            <a:off x="8555478" y="3120534"/>
            <a:ext cx="1750057" cy="9989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85539A6-8B66-BD49-A1B7-59EB420A6E49}"/>
              </a:ext>
            </a:extLst>
          </p:cNvPr>
          <p:cNvSpPr txBox="1"/>
          <p:nvPr/>
        </p:nvSpPr>
        <p:spPr>
          <a:xfrm>
            <a:off x="9154709" y="4113836"/>
            <a:ext cx="2893129" cy="769441"/>
          </a:xfrm>
          <a:prstGeom prst="rect">
            <a:avLst/>
          </a:prstGeom>
          <a:noFill/>
        </p:spPr>
        <p:txBody>
          <a:bodyPr wrap="square" rtlCol="0">
            <a:spAutoFit/>
          </a:bodyPr>
          <a:lstStyle/>
          <a:p>
            <a:pPr algn="ctr"/>
            <a:r>
              <a:rPr lang="en-US" sz="2200" dirty="0">
                <a:solidFill>
                  <a:srgbClr val="00B050"/>
                </a:solidFill>
              </a:rPr>
              <a:t>These are the options we want to change</a:t>
            </a:r>
          </a:p>
        </p:txBody>
      </p:sp>
      <p:sp>
        <p:nvSpPr>
          <p:cNvPr id="27" name="TextBox 26">
            <a:extLst>
              <a:ext uri="{FF2B5EF4-FFF2-40B4-BE49-F238E27FC236}">
                <a16:creationId xmlns:a16="http://schemas.microsoft.com/office/drawing/2014/main" id="{17FF6888-31D5-EE41-AC72-B15BCB5D1E5F}"/>
              </a:ext>
            </a:extLst>
          </p:cNvPr>
          <p:cNvSpPr txBox="1"/>
          <p:nvPr/>
        </p:nvSpPr>
        <p:spPr>
          <a:xfrm>
            <a:off x="86499" y="5985789"/>
            <a:ext cx="11615064" cy="769441"/>
          </a:xfrm>
          <a:prstGeom prst="rect">
            <a:avLst/>
          </a:prstGeom>
          <a:noFill/>
        </p:spPr>
        <p:txBody>
          <a:bodyPr wrap="square" rtlCol="0">
            <a:spAutoFit/>
          </a:bodyPr>
          <a:lstStyle/>
          <a:p>
            <a:r>
              <a:rPr lang="en-US" sz="2200" dirty="0"/>
              <a:t>Both theme() and </a:t>
            </a:r>
            <a:r>
              <a:rPr lang="en-US" sz="2200" dirty="0" err="1"/>
              <a:t>element_text</a:t>
            </a:r>
            <a:r>
              <a:rPr lang="en-US" sz="2200" dirty="0"/>
              <a:t>() have a huge number of options. There will be an option combining these do whatever you want to do with your plot, the challenge is sometimes finding it</a:t>
            </a:r>
          </a:p>
        </p:txBody>
      </p:sp>
    </p:spTree>
    <p:extLst>
      <p:ext uri="{BB962C8B-B14F-4D97-AF65-F5344CB8AC3E}">
        <p14:creationId xmlns:p14="http://schemas.microsoft.com/office/powerpoint/2010/main" val="2791182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17C35-03DC-1A48-BA1F-13A17CF56560}"/>
              </a:ext>
            </a:extLst>
          </p:cNvPr>
          <p:cNvPicPr>
            <a:picLocks noChangeAspect="1"/>
          </p:cNvPicPr>
          <p:nvPr/>
        </p:nvPicPr>
        <p:blipFill>
          <a:blip r:embed="rId2"/>
          <a:stretch>
            <a:fillRect/>
          </a:stretch>
        </p:blipFill>
        <p:spPr>
          <a:xfrm>
            <a:off x="397758" y="1596940"/>
            <a:ext cx="5409625" cy="4976855"/>
          </a:xfrm>
          <a:prstGeom prst="rect">
            <a:avLst/>
          </a:prstGeom>
        </p:spPr>
      </p:pic>
      <p:sp>
        <p:nvSpPr>
          <p:cNvPr id="5" name="TextBox 4">
            <a:extLst>
              <a:ext uri="{FF2B5EF4-FFF2-40B4-BE49-F238E27FC236}">
                <a16:creationId xmlns:a16="http://schemas.microsoft.com/office/drawing/2014/main" id="{AB4BC4DE-4437-6441-85F0-86F0976478ED}"/>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6" name="TextBox 5">
            <a:extLst>
              <a:ext uri="{FF2B5EF4-FFF2-40B4-BE49-F238E27FC236}">
                <a16:creationId xmlns:a16="http://schemas.microsoft.com/office/drawing/2014/main" id="{B8D5587D-1828-9E41-9873-37C4AF369E2D}"/>
              </a:ext>
            </a:extLst>
          </p:cNvPr>
          <p:cNvSpPr txBox="1"/>
          <p:nvPr/>
        </p:nvSpPr>
        <p:spPr>
          <a:xfrm>
            <a:off x="397758" y="645252"/>
            <a:ext cx="11260843" cy="769441"/>
          </a:xfrm>
          <a:prstGeom prst="rect">
            <a:avLst/>
          </a:prstGeom>
          <a:noFill/>
        </p:spPr>
        <p:txBody>
          <a:bodyPr wrap="square" rtlCol="0">
            <a:spAutoFit/>
          </a:bodyPr>
          <a:lstStyle/>
          <a:p>
            <a:pPr algn="ctr"/>
            <a:r>
              <a:rPr lang="en-US" sz="2200" dirty="0"/>
              <a:t>9.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a:t>
            </a:r>
          </a:p>
          <a:p>
            <a:pPr algn="ct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rgbClr val="FF0000"/>
                </a:solidFill>
              </a:rPr>
              <a:t>theme(</a:t>
            </a:r>
            <a:r>
              <a:rPr lang="en-US" sz="2200" dirty="0" err="1">
                <a:solidFill>
                  <a:srgbClr val="0070C0"/>
                </a:solidFill>
              </a:rPr>
              <a:t>axis.text.x</a:t>
            </a:r>
            <a:r>
              <a:rPr lang="en-US" sz="2200" dirty="0">
                <a:solidFill>
                  <a:srgbClr val="0070C0"/>
                </a:solidFill>
              </a:rPr>
              <a:t> =</a:t>
            </a:r>
            <a:r>
              <a:rPr lang="en-US" sz="2200" dirty="0">
                <a:solidFill>
                  <a:srgbClr val="FF0000"/>
                </a:solidFill>
              </a:rPr>
              <a:t> </a:t>
            </a:r>
            <a:r>
              <a:rPr lang="en-US" sz="2200" dirty="0" err="1">
                <a:solidFill>
                  <a:srgbClr val="FFC000"/>
                </a:solidFill>
              </a:rPr>
              <a:t>element_text</a:t>
            </a:r>
            <a:r>
              <a:rPr lang="en-US" sz="2200" dirty="0">
                <a:solidFill>
                  <a:srgbClr val="FFC000"/>
                </a:solidFill>
              </a:rPr>
              <a:t>(</a:t>
            </a:r>
            <a:r>
              <a:rPr lang="en-US" sz="2200" dirty="0">
                <a:solidFill>
                  <a:srgbClr val="00B050"/>
                </a:solidFill>
              </a:rPr>
              <a:t>angle</a:t>
            </a:r>
            <a:r>
              <a:rPr lang="en-US" sz="2200" dirty="0">
                <a:solidFill>
                  <a:srgbClr val="FF0000"/>
                </a:solidFill>
              </a:rPr>
              <a:t> </a:t>
            </a:r>
            <a:r>
              <a:rPr lang="en-US" sz="2200" dirty="0"/>
              <a:t>= 90, </a:t>
            </a:r>
            <a:r>
              <a:rPr lang="en-US" sz="2200" dirty="0">
                <a:solidFill>
                  <a:srgbClr val="00B050"/>
                </a:solidFill>
              </a:rPr>
              <a:t>size</a:t>
            </a:r>
            <a:r>
              <a:rPr lang="en-US" sz="2200" dirty="0">
                <a:solidFill>
                  <a:srgbClr val="FF0000"/>
                </a:solidFill>
              </a:rPr>
              <a:t> </a:t>
            </a:r>
            <a:r>
              <a:rPr lang="en-US" sz="2200" dirty="0"/>
              <a:t>= 5</a:t>
            </a:r>
            <a:r>
              <a:rPr lang="en-US" sz="2200" dirty="0">
                <a:solidFill>
                  <a:srgbClr val="FFC000"/>
                </a:solidFill>
              </a:rPr>
              <a:t>)</a:t>
            </a:r>
            <a:r>
              <a:rPr lang="en-US" sz="2200" dirty="0">
                <a:solidFill>
                  <a:srgbClr val="FF0000"/>
                </a:solidFill>
              </a:rPr>
              <a:t>)</a:t>
            </a:r>
            <a:endParaRPr lang="en-US" sz="22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EC92C75D-0017-0843-90A9-84A6A0BE5930}"/>
              </a:ext>
            </a:extLst>
          </p:cNvPr>
          <p:cNvSpPr txBox="1"/>
          <p:nvPr/>
        </p:nvSpPr>
        <p:spPr>
          <a:xfrm>
            <a:off x="6096000" y="2725305"/>
            <a:ext cx="5698242" cy="2800767"/>
          </a:xfrm>
          <a:prstGeom prst="rect">
            <a:avLst/>
          </a:prstGeom>
          <a:noFill/>
        </p:spPr>
        <p:txBody>
          <a:bodyPr wrap="square" rtlCol="0">
            <a:spAutoFit/>
          </a:bodyPr>
          <a:lstStyle/>
          <a:p>
            <a:r>
              <a:rPr lang="en-US" sz="2200" dirty="0"/>
              <a:t>We can see that the x-axis labels have been rotated</a:t>
            </a:r>
          </a:p>
          <a:p>
            <a:endParaRPr lang="en-US" sz="2200" dirty="0"/>
          </a:p>
          <a:p>
            <a:r>
              <a:rPr lang="en-US" sz="2200" dirty="0"/>
              <a:t>However, they’re still not that visible largely due to the </a:t>
            </a:r>
            <a:r>
              <a:rPr lang="en-US" sz="2200" dirty="0" err="1"/>
              <a:t>colour</a:t>
            </a:r>
            <a:r>
              <a:rPr lang="en-US" sz="2200" dirty="0"/>
              <a:t> legend taking up so much space</a:t>
            </a:r>
          </a:p>
          <a:p>
            <a:endParaRPr lang="en-US" sz="2200" dirty="0"/>
          </a:p>
          <a:p>
            <a:r>
              <a:rPr lang="en-US" sz="2200" dirty="0"/>
              <a:t>Let’s remove the legend so we can see the labels a bit better</a:t>
            </a:r>
          </a:p>
        </p:txBody>
      </p:sp>
    </p:spTree>
    <p:extLst>
      <p:ext uri="{BB962C8B-B14F-4D97-AF65-F5344CB8AC3E}">
        <p14:creationId xmlns:p14="http://schemas.microsoft.com/office/powerpoint/2010/main" val="3069367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850DA2-15C7-5E40-9FC3-F463C21BBE27}"/>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5" name="TextBox 4">
            <a:extLst>
              <a:ext uri="{FF2B5EF4-FFF2-40B4-BE49-F238E27FC236}">
                <a16:creationId xmlns:a16="http://schemas.microsoft.com/office/drawing/2014/main" id="{63CFF654-4A3E-724E-A7F3-995593E2E0DE}"/>
              </a:ext>
            </a:extLst>
          </p:cNvPr>
          <p:cNvSpPr txBox="1"/>
          <p:nvPr/>
        </p:nvSpPr>
        <p:spPr>
          <a:xfrm>
            <a:off x="397758" y="731749"/>
            <a:ext cx="11260843" cy="769441"/>
          </a:xfrm>
          <a:prstGeom prst="rect">
            <a:avLst/>
          </a:prstGeom>
          <a:noFill/>
        </p:spPr>
        <p:txBody>
          <a:bodyPr wrap="square" rtlCol="0">
            <a:spAutoFit/>
          </a:bodyPr>
          <a:lstStyle/>
          <a:p>
            <a:pPr algn="ctr"/>
            <a:r>
              <a:rPr lang="en-US" sz="2200" dirty="0"/>
              <a:t>10.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a:t>
            </a:r>
          </a:p>
          <a:p>
            <a:pPr algn="ct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 size = 5)) </a:t>
            </a:r>
            <a:r>
              <a:rPr lang="en-US" sz="2200" dirty="0">
                <a:solidFill>
                  <a:schemeClr val="bg1">
                    <a:lumMod val="50000"/>
                  </a:schemeClr>
                </a:solidFill>
              </a:rPr>
              <a:t>+</a:t>
            </a:r>
            <a:r>
              <a:rPr lang="en-US" sz="2200" dirty="0">
                <a:solidFill>
                  <a:schemeClr val="accent6">
                    <a:lumMod val="75000"/>
                  </a:schemeClr>
                </a:solidFill>
              </a:rPr>
              <a:t> </a:t>
            </a:r>
            <a:r>
              <a:rPr lang="en-US" sz="2200" dirty="0">
                <a:solidFill>
                  <a:srgbClr val="FF0000"/>
                </a:solidFill>
              </a:rPr>
              <a:t>guides(fill = FALSE)</a:t>
            </a:r>
          </a:p>
        </p:txBody>
      </p:sp>
      <p:pic>
        <p:nvPicPr>
          <p:cNvPr id="6" name="Picture 5">
            <a:extLst>
              <a:ext uri="{FF2B5EF4-FFF2-40B4-BE49-F238E27FC236}">
                <a16:creationId xmlns:a16="http://schemas.microsoft.com/office/drawing/2014/main" id="{B17B54FA-50A4-CA48-B7FE-B756F903F59B}"/>
              </a:ext>
            </a:extLst>
          </p:cNvPr>
          <p:cNvPicPr>
            <a:picLocks noChangeAspect="1"/>
          </p:cNvPicPr>
          <p:nvPr/>
        </p:nvPicPr>
        <p:blipFill>
          <a:blip r:embed="rId2"/>
          <a:stretch>
            <a:fillRect/>
          </a:stretch>
        </p:blipFill>
        <p:spPr>
          <a:xfrm>
            <a:off x="274080" y="1605999"/>
            <a:ext cx="5374363" cy="4935440"/>
          </a:xfrm>
          <a:prstGeom prst="rect">
            <a:avLst/>
          </a:prstGeom>
        </p:spPr>
      </p:pic>
      <p:cxnSp>
        <p:nvCxnSpPr>
          <p:cNvPr id="7" name="Straight Arrow Connector 6">
            <a:extLst>
              <a:ext uri="{FF2B5EF4-FFF2-40B4-BE49-F238E27FC236}">
                <a16:creationId xmlns:a16="http://schemas.microsoft.com/office/drawing/2014/main" id="{25EBA200-D44C-E645-808D-9C02C3893814}"/>
              </a:ext>
            </a:extLst>
          </p:cNvPr>
          <p:cNvCxnSpPr>
            <a:cxnSpLocks/>
          </p:cNvCxnSpPr>
          <p:nvPr/>
        </p:nvCxnSpPr>
        <p:spPr>
          <a:xfrm flipH="1" flipV="1">
            <a:off x="8748584" y="1396315"/>
            <a:ext cx="420130" cy="11368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5C75E06-2942-1F45-A5D2-AC86B5589714}"/>
              </a:ext>
            </a:extLst>
          </p:cNvPr>
          <p:cNvSpPr txBox="1"/>
          <p:nvPr/>
        </p:nvSpPr>
        <p:spPr>
          <a:xfrm>
            <a:off x="6978520" y="2643703"/>
            <a:ext cx="4380388" cy="3477875"/>
          </a:xfrm>
          <a:prstGeom prst="rect">
            <a:avLst/>
          </a:prstGeom>
          <a:noFill/>
        </p:spPr>
        <p:txBody>
          <a:bodyPr wrap="square" rtlCol="0">
            <a:spAutoFit/>
          </a:bodyPr>
          <a:lstStyle/>
          <a:p>
            <a:pPr algn="ctr"/>
            <a:r>
              <a:rPr lang="en-US" sz="2200" dirty="0">
                <a:solidFill>
                  <a:srgbClr val="FF0000"/>
                </a:solidFill>
              </a:rPr>
              <a:t>We use guides() to alter the legend</a:t>
            </a:r>
          </a:p>
          <a:p>
            <a:pPr algn="ctr"/>
            <a:endParaRPr lang="en-US" sz="2200" dirty="0">
              <a:solidFill>
                <a:srgbClr val="FF0000"/>
              </a:solidFill>
            </a:endParaRPr>
          </a:p>
          <a:p>
            <a:pPr algn="ctr"/>
            <a:r>
              <a:rPr lang="en-US" sz="2200" dirty="0">
                <a:solidFill>
                  <a:srgbClr val="FF0000"/>
                </a:solidFill>
              </a:rPr>
              <a:t>As we want to alter the legend for the fill </a:t>
            </a:r>
            <a:r>
              <a:rPr lang="en-US" sz="2200" dirty="0" err="1">
                <a:solidFill>
                  <a:srgbClr val="FF0000"/>
                </a:solidFill>
              </a:rPr>
              <a:t>colour</a:t>
            </a:r>
            <a:r>
              <a:rPr lang="en-US" sz="2200" dirty="0">
                <a:solidFill>
                  <a:srgbClr val="FF0000"/>
                </a:solidFill>
              </a:rPr>
              <a:t>, we reference it using fill</a:t>
            </a:r>
          </a:p>
          <a:p>
            <a:pPr algn="ctr"/>
            <a:endParaRPr lang="en-US" sz="2200" dirty="0">
              <a:solidFill>
                <a:srgbClr val="FF0000"/>
              </a:solidFill>
            </a:endParaRPr>
          </a:p>
          <a:p>
            <a:pPr algn="ctr"/>
            <a:r>
              <a:rPr lang="en-US" sz="2200" dirty="0">
                <a:solidFill>
                  <a:srgbClr val="FF0000"/>
                </a:solidFill>
              </a:rPr>
              <a:t>If this was a </a:t>
            </a:r>
            <a:r>
              <a:rPr lang="en-US" sz="2200" dirty="0" err="1">
                <a:solidFill>
                  <a:srgbClr val="FF0000"/>
                </a:solidFill>
              </a:rPr>
              <a:t>geom_point</a:t>
            </a:r>
            <a:r>
              <a:rPr lang="en-US" sz="2200" dirty="0">
                <a:solidFill>
                  <a:srgbClr val="FF0000"/>
                </a:solidFill>
              </a:rPr>
              <a:t>() plot and we wanted to remove the </a:t>
            </a:r>
            <a:r>
              <a:rPr lang="en-US" sz="2200" dirty="0" err="1">
                <a:solidFill>
                  <a:srgbClr val="FF0000"/>
                </a:solidFill>
              </a:rPr>
              <a:t>colour</a:t>
            </a:r>
            <a:r>
              <a:rPr lang="en-US" sz="2200" dirty="0">
                <a:solidFill>
                  <a:srgbClr val="FF0000"/>
                </a:solidFill>
              </a:rPr>
              <a:t> legend, we’d use:</a:t>
            </a:r>
          </a:p>
          <a:p>
            <a:pPr algn="ctr"/>
            <a:r>
              <a:rPr lang="en-US" sz="2200" dirty="0">
                <a:solidFill>
                  <a:srgbClr val="FF0000"/>
                </a:solidFill>
              </a:rPr>
              <a:t>guides(</a:t>
            </a:r>
            <a:r>
              <a:rPr lang="en-US" sz="2200" dirty="0" err="1">
                <a:solidFill>
                  <a:srgbClr val="FF0000"/>
                </a:solidFill>
              </a:rPr>
              <a:t>colour</a:t>
            </a:r>
            <a:r>
              <a:rPr lang="en-US" sz="2200" dirty="0">
                <a:solidFill>
                  <a:srgbClr val="FF0000"/>
                </a:solidFill>
              </a:rPr>
              <a:t> = FALSE)</a:t>
            </a:r>
          </a:p>
        </p:txBody>
      </p:sp>
    </p:spTree>
    <p:extLst>
      <p:ext uri="{BB962C8B-B14F-4D97-AF65-F5344CB8AC3E}">
        <p14:creationId xmlns:p14="http://schemas.microsoft.com/office/powerpoint/2010/main" val="1310830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9282DE-2D18-0F47-8506-0C02C89BAF2F}"/>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5" name="TextBox 4">
            <a:extLst>
              <a:ext uri="{FF2B5EF4-FFF2-40B4-BE49-F238E27FC236}">
                <a16:creationId xmlns:a16="http://schemas.microsoft.com/office/drawing/2014/main" id="{817143ED-8E52-8546-8FBF-B813AA0E2946}"/>
              </a:ext>
            </a:extLst>
          </p:cNvPr>
          <p:cNvSpPr txBox="1"/>
          <p:nvPr/>
        </p:nvSpPr>
        <p:spPr>
          <a:xfrm>
            <a:off x="397758" y="2782979"/>
            <a:ext cx="11260843" cy="1107996"/>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a:t>
            </a:r>
          </a:p>
          <a:p>
            <a:pPr algn="ct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 size = 5)) </a:t>
            </a:r>
            <a:r>
              <a:rPr lang="en-US" sz="2200" dirty="0">
                <a:solidFill>
                  <a:schemeClr val="bg1">
                    <a:lumMod val="50000"/>
                  </a:schemeClr>
                </a:solidFill>
              </a:rPr>
              <a:t>+</a:t>
            </a:r>
            <a:r>
              <a:rPr lang="en-US" sz="2200" dirty="0">
                <a:solidFill>
                  <a:schemeClr val="accent6">
                    <a:lumMod val="75000"/>
                  </a:schemeClr>
                </a:solidFill>
              </a:rPr>
              <a:t> guides(fill = FALSE)</a:t>
            </a:r>
          </a:p>
          <a:p>
            <a:pPr algn="ct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ylab</a:t>
            </a:r>
            <a:r>
              <a:rPr lang="en-US" sz="2200" dirty="0">
                <a:solidFill>
                  <a:srgbClr val="FF0000"/>
                </a:solidFill>
              </a:rPr>
              <a:t>(“Number of deaths”)</a:t>
            </a:r>
          </a:p>
        </p:txBody>
      </p:sp>
      <p:sp>
        <p:nvSpPr>
          <p:cNvPr id="7" name="TextBox 6">
            <a:extLst>
              <a:ext uri="{FF2B5EF4-FFF2-40B4-BE49-F238E27FC236}">
                <a16:creationId xmlns:a16="http://schemas.microsoft.com/office/drawing/2014/main" id="{65B45ED9-AFFB-294B-9163-A822A9E4EA3B}"/>
              </a:ext>
            </a:extLst>
          </p:cNvPr>
          <p:cNvSpPr txBox="1"/>
          <p:nvPr/>
        </p:nvSpPr>
        <p:spPr>
          <a:xfrm>
            <a:off x="397757" y="886436"/>
            <a:ext cx="11143453" cy="1107996"/>
          </a:xfrm>
          <a:prstGeom prst="rect">
            <a:avLst/>
          </a:prstGeom>
          <a:noFill/>
        </p:spPr>
        <p:txBody>
          <a:bodyPr wrap="square" rtlCol="0">
            <a:spAutoFit/>
          </a:bodyPr>
          <a:lstStyle/>
          <a:p>
            <a:r>
              <a:rPr lang="en-US" sz="2200" dirty="0"/>
              <a:t>Axes are named with the column names by default</a:t>
            </a:r>
          </a:p>
          <a:p>
            <a:endParaRPr lang="en-US" sz="2200" dirty="0"/>
          </a:p>
          <a:p>
            <a:r>
              <a:rPr lang="en-US" sz="2200" dirty="0"/>
              <a:t>We can change the axes names using </a:t>
            </a:r>
            <a:r>
              <a:rPr lang="en-US" sz="2200" dirty="0" err="1"/>
              <a:t>xlab</a:t>
            </a:r>
            <a:r>
              <a:rPr lang="en-US" sz="2200" dirty="0"/>
              <a:t>() and </a:t>
            </a:r>
            <a:r>
              <a:rPr lang="en-US" sz="2200" dirty="0" err="1"/>
              <a:t>ylab</a:t>
            </a:r>
            <a:r>
              <a:rPr lang="en-US" sz="2200" dirty="0"/>
              <a:t>()</a:t>
            </a:r>
          </a:p>
        </p:txBody>
      </p:sp>
      <p:cxnSp>
        <p:nvCxnSpPr>
          <p:cNvPr id="8" name="Straight Arrow Connector 7">
            <a:extLst>
              <a:ext uri="{FF2B5EF4-FFF2-40B4-BE49-F238E27FC236}">
                <a16:creationId xmlns:a16="http://schemas.microsoft.com/office/drawing/2014/main" id="{8574C2D1-86B0-7E43-8D43-0BD5442295E8}"/>
              </a:ext>
            </a:extLst>
          </p:cNvPr>
          <p:cNvCxnSpPr>
            <a:cxnSpLocks/>
          </p:cNvCxnSpPr>
          <p:nvPr/>
        </p:nvCxnSpPr>
        <p:spPr>
          <a:xfrm flipH="1" flipV="1">
            <a:off x="5675870" y="3890975"/>
            <a:ext cx="420130" cy="11368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5C7006-7DBF-C944-924F-DAF732ED1B9D}"/>
              </a:ext>
            </a:extLst>
          </p:cNvPr>
          <p:cNvSpPr txBox="1"/>
          <p:nvPr/>
        </p:nvSpPr>
        <p:spPr>
          <a:xfrm>
            <a:off x="3905806" y="5138363"/>
            <a:ext cx="4380388" cy="769441"/>
          </a:xfrm>
          <a:prstGeom prst="rect">
            <a:avLst/>
          </a:prstGeom>
          <a:noFill/>
        </p:spPr>
        <p:txBody>
          <a:bodyPr wrap="square" rtlCol="0">
            <a:spAutoFit/>
          </a:bodyPr>
          <a:lstStyle/>
          <a:p>
            <a:pPr algn="ctr"/>
            <a:r>
              <a:rPr lang="en-US" sz="2200" dirty="0">
                <a:solidFill>
                  <a:srgbClr val="FF0000"/>
                </a:solidFill>
              </a:rPr>
              <a:t>Put whatever you want the axis to be called in here, remember the quotes</a:t>
            </a:r>
          </a:p>
        </p:txBody>
      </p:sp>
    </p:spTree>
    <p:extLst>
      <p:ext uri="{BB962C8B-B14F-4D97-AF65-F5344CB8AC3E}">
        <p14:creationId xmlns:p14="http://schemas.microsoft.com/office/powerpoint/2010/main" val="3603927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CB5B0D-ABCB-B444-AEA5-780156A2006F}"/>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5" name="TextBox 4">
            <a:extLst>
              <a:ext uri="{FF2B5EF4-FFF2-40B4-BE49-F238E27FC236}">
                <a16:creationId xmlns:a16="http://schemas.microsoft.com/office/drawing/2014/main" id="{7B632EA5-1D50-0948-816B-4084A25C93F4}"/>
              </a:ext>
            </a:extLst>
          </p:cNvPr>
          <p:cNvSpPr txBox="1"/>
          <p:nvPr/>
        </p:nvSpPr>
        <p:spPr>
          <a:xfrm>
            <a:off x="397758" y="904746"/>
            <a:ext cx="11260843" cy="1107996"/>
          </a:xfrm>
          <a:prstGeom prst="rect">
            <a:avLst/>
          </a:prstGeom>
          <a:noFill/>
        </p:spPr>
        <p:txBody>
          <a:bodyPr wrap="square" rtlCol="0">
            <a:spAutoFit/>
          </a:bodyPr>
          <a:lstStyle/>
          <a:p>
            <a:pPr algn="ctr"/>
            <a:r>
              <a:rPr lang="en-US" sz="2200" dirty="0"/>
              <a:t>11.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a:t>
            </a:r>
          </a:p>
          <a:p>
            <a:pPr algn="ct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 size = 5)) </a:t>
            </a:r>
            <a:r>
              <a:rPr lang="en-US" sz="2200" dirty="0">
                <a:solidFill>
                  <a:schemeClr val="bg1">
                    <a:lumMod val="50000"/>
                  </a:schemeClr>
                </a:solidFill>
              </a:rPr>
              <a:t>+</a:t>
            </a:r>
            <a:r>
              <a:rPr lang="en-US" sz="2200" dirty="0">
                <a:solidFill>
                  <a:schemeClr val="accent6">
                    <a:lumMod val="75000"/>
                  </a:schemeClr>
                </a:solidFill>
              </a:rPr>
              <a:t> guides(fill = FALSE)</a:t>
            </a:r>
          </a:p>
          <a:p>
            <a:pPr algn="ct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ylab</a:t>
            </a:r>
            <a:r>
              <a:rPr lang="en-US" sz="2200" dirty="0">
                <a:solidFill>
                  <a:srgbClr val="FF0000"/>
                </a:solidFill>
              </a:rPr>
              <a:t>(“Number of deaths”)</a:t>
            </a:r>
          </a:p>
        </p:txBody>
      </p:sp>
      <p:pic>
        <p:nvPicPr>
          <p:cNvPr id="6" name="Picture 5">
            <a:extLst>
              <a:ext uri="{FF2B5EF4-FFF2-40B4-BE49-F238E27FC236}">
                <a16:creationId xmlns:a16="http://schemas.microsoft.com/office/drawing/2014/main" id="{BDCB70E7-2BA4-8C40-87E8-62544B39AAD9}"/>
              </a:ext>
            </a:extLst>
          </p:cNvPr>
          <p:cNvPicPr>
            <a:picLocks noChangeAspect="1"/>
          </p:cNvPicPr>
          <p:nvPr/>
        </p:nvPicPr>
        <p:blipFill>
          <a:blip r:embed="rId2"/>
          <a:stretch>
            <a:fillRect/>
          </a:stretch>
        </p:blipFill>
        <p:spPr>
          <a:xfrm>
            <a:off x="3139113" y="2012742"/>
            <a:ext cx="5041060" cy="4619444"/>
          </a:xfrm>
          <a:prstGeom prst="rect">
            <a:avLst/>
          </a:prstGeom>
        </p:spPr>
      </p:pic>
    </p:spTree>
    <p:extLst>
      <p:ext uri="{BB962C8B-B14F-4D97-AF65-F5344CB8AC3E}">
        <p14:creationId xmlns:p14="http://schemas.microsoft.com/office/powerpoint/2010/main" val="140476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830944-0743-8B40-8A27-A070DFCBEEC1}"/>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5" name="TextBox 4">
            <a:extLst>
              <a:ext uri="{FF2B5EF4-FFF2-40B4-BE49-F238E27FC236}">
                <a16:creationId xmlns:a16="http://schemas.microsoft.com/office/drawing/2014/main" id="{A54A7B54-B89A-8040-9B94-22F27CF8D40F}"/>
              </a:ext>
            </a:extLst>
          </p:cNvPr>
          <p:cNvSpPr txBox="1"/>
          <p:nvPr/>
        </p:nvSpPr>
        <p:spPr>
          <a:xfrm>
            <a:off x="397758" y="3586172"/>
            <a:ext cx="11260843" cy="1107996"/>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theme_bw</a:t>
            </a:r>
            <a:r>
              <a:rPr lang="en-US" sz="2200" dirty="0">
                <a:solidFill>
                  <a:srgbClr val="FF0000"/>
                </a:solidFill>
              </a:rPr>
              <a:t>() </a:t>
            </a: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 size = 5)) </a:t>
            </a:r>
            <a:r>
              <a:rPr lang="en-US" sz="2200" dirty="0">
                <a:solidFill>
                  <a:schemeClr val="bg1">
                    <a:lumMod val="50000"/>
                  </a:schemeClr>
                </a:solidFill>
              </a:rPr>
              <a:t>+</a:t>
            </a:r>
            <a:r>
              <a:rPr lang="en-US" sz="2200" dirty="0">
                <a:solidFill>
                  <a:schemeClr val="accent6">
                    <a:lumMod val="75000"/>
                  </a:schemeClr>
                </a:solidFill>
              </a:rPr>
              <a:t> guides(fill = FALSE)</a:t>
            </a:r>
          </a:p>
          <a:p>
            <a:pPr algn="ct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ylab</a:t>
            </a:r>
            <a:r>
              <a:rPr lang="en-US" sz="2200" dirty="0">
                <a:solidFill>
                  <a:schemeClr val="accent6">
                    <a:lumMod val="75000"/>
                  </a:schemeClr>
                </a:solidFill>
              </a:rPr>
              <a:t>(“Number of deaths”)</a:t>
            </a:r>
          </a:p>
        </p:txBody>
      </p:sp>
      <p:sp>
        <p:nvSpPr>
          <p:cNvPr id="6" name="TextBox 5">
            <a:extLst>
              <a:ext uri="{FF2B5EF4-FFF2-40B4-BE49-F238E27FC236}">
                <a16:creationId xmlns:a16="http://schemas.microsoft.com/office/drawing/2014/main" id="{489AFBC3-A874-2F45-8766-1B6C4E6E4034}"/>
              </a:ext>
            </a:extLst>
          </p:cNvPr>
          <p:cNvSpPr txBox="1"/>
          <p:nvPr/>
        </p:nvSpPr>
        <p:spPr>
          <a:xfrm>
            <a:off x="397757" y="860575"/>
            <a:ext cx="11260843" cy="2123658"/>
          </a:xfrm>
          <a:prstGeom prst="rect">
            <a:avLst/>
          </a:prstGeom>
          <a:noFill/>
        </p:spPr>
        <p:txBody>
          <a:bodyPr wrap="square" rtlCol="0">
            <a:spAutoFit/>
          </a:bodyPr>
          <a:lstStyle/>
          <a:p>
            <a:r>
              <a:rPr lang="en-US" sz="2200" dirty="0">
                <a:solidFill>
                  <a:schemeClr val="accent6">
                    <a:lumMod val="75000"/>
                  </a:schemeClr>
                </a:solidFill>
              </a:rPr>
              <a:t>The grey background is the typical </a:t>
            </a:r>
            <a:r>
              <a:rPr lang="en-US" sz="2200" dirty="0" err="1">
                <a:solidFill>
                  <a:schemeClr val="accent6">
                    <a:lumMod val="75000"/>
                  </a:schemeClr>
                </a:solidFill>
              </a:rPr>
              <a:t>ggplot</a:t>
            </a:r>
            <a:r>
              <a:rPr lang="en-US" sz="2200" dirty="0">
                <a:solidFill>
                  <a:schemeClr val="accent6">
                    <a:lumMod val="75000"/>
                  </a:schemeClr>
                </a:solidFill>
              </a:rPr>
              <a:t> background</a:t>
            </a:r>
          </a:p>
          <a:p>
            <a:endParaRPr lang="en-US" sz="2200" dirty="0">
              <a:solidFill>
                <a:schemeClr val="accent6">
                  <a:lumMod val="75000"/>
                </a:schemeClr>
              </a:solidFill>
            </a:endParaRPr>
          </a:p>
          <a:p>
            <a:r>
              <a:rPr lang="en-US" sz="2200" dirty="0">
                <a:solidFill>
                  <a:schemeClr val="accent6">
                    <a:lumMod val="75000"/>
                  </a:schemeClr>
                </a:solidFill>
              </a:rPr>
              <a:t>But you don’t need to keep it! I for one tend to prefer non-grey backgrounds</a:t>
            </a:r>
          </a:p>
          <a:p>
            <a:endParaRPr lang="en-US" sz="2200" dirty="0">
              <a:solidFill>
                <a:schemeClr val="accent6">
                  <a:lumMod val="75000"/>
                </a:schemeClr>
              </a:solidFill>
            </a:endParaRPr>
          </a:p>
          <a:p>
            <a:r>
              <a:rPr lang="en-US" sz="2200" dirty="0">
                <a:solidFill>
                  <a:schemeClr val="accent6">
                    <a:lumMod val="75000"/>
                  </a:schemeClr>
                </a:solidFill>
              </a:rPr>
              <a:t>You can use </a:t>
            </a:r>
            <a:r>
              <a:rPr lang="en-US" sz="2200" dirty="0" err="1">
                <a:solidFill>
                  <a:schemeClr val="accent6">
                    <a:lumMod val="75000"/>
                  </a:schemeClr>
                </a:solidFill>
              </a:rPr>
              <a:t>theme_bw</a:t>
            </a:r>
            <a:r>
              <a:rPr lang="en-US" sz="2200" dirty="0">
                <a:solidFill>
                  <a:schemeClr val="accent6">
                    <a:lumMod val="75000"/>
                  </a:schemeClr>
                </a:solidFill>
              </a:rPr>
              <a:t>() or </a:t>
            </a:r>
            <a:r>
              <a:rPr lang="en-US" sz="2200" dirty="0" err="1">
                <a:solidFill>
                  <a:schemeClr val="accent6">
                    <a:lumMod val="75000"/>
                  </a:schemeClr>
                </a:solidFill>
              </a:rPr>
              <a:t>theme_classic</a:t>
            </a:r>
            <a:r>
              <a:rPr lang="en-US" sz="2200" dirty="0">
                <a:solidFill>
                  <a:schemeClr val="accent6">
                    <a:lumMod val="75000"/>
                  </a:schemeClr>
                </a:solidFill>
              </a:rPr>
              <a:t>() to set a white background – </a:t>
            </a:r>
            <a:r>
              <a:rPr lang="en-US" sz="2200" dirty="0" err="1">
                <a:solidFill>
                  <a:schemeClr val="accent6">
                    <a:lumMod val="75000"/>
                  </a:schemeClr>
                </a:solidFill>
              </a:rPr>
              <a:t>theme_bw</a:t>
            </a:r>
            <a:r>
              <a:rPr lang="en-US" sz="2200" dirty="0">
                <a:solidFill>
                  <a:schemeClr val="accent6">
                    <a:lumMod val="75000"/>
                  </a:schemeClr>
                </a:solidFill>
              </a:rPr>
              <a:t>() will keep horizontal and vertical scale lines going through the plot so can be easier to read</a:t>
            </a:r>
          </a:p>
        </p:txBody>
      </p:sp>
      <p:cxnSp>
        <p:nvCxnSpPr>
          <p:cNvPr id="7" name="Straight Arrow Connector 6">
            <a:extLst>
              <a:ext uri="{FF2B5EF4-FFF2-40B4-BE49-F238E27FC236}">
                <a16:creationId xmlns:a16="http://schemas.microsoft.com/office/drawing/2014/main" id="{1D6D20EF-56A8-1C41-B53A-9E502F5D9E75}"/>
              </a:ext>
            </a:extLst>
          </p:cNvPr>
          <p:cNvCxnSpPr>
            <a:cxnSpLocks/>
          </p:cNvCxnSpPr>
          <p:nvPr/>
        </p:nvCxnSpPr>
        <p:spPr>
          <a:xfrm flipH="1" flipV="1">
            <a:off x="1770064" y="4360532"/>
            <a:ext cx="420130" cy="11368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3726FC-BCA1-E84B-BC07-7625EB2A13E6}"/>
              </a:ext>
            </a:extLst>
          </p:cNvPr>
          <p:cNvSpPr txBox="1"/>
          <p:nvPr/>
        </p:nvSpPr>
        <p:spPr>
          <a:xfrm>
            <a:off x="-1" y="5607920"/>
            <a:ext cx="7327557" cy="1107996"/>
          </a:xfrm>
          <a:prstGeom prst="rect">
            <a:avLst/>
          </a:prstGeom>
          <a:noFill/>
        </p:spPr>
        <p:txBody>
          <a:bodyPr wrap="square" rtlCol="0">
            <a:spAutoFit/>
          </a:bodyPr>
          <a:lstStyle/>
          <a:p>
            <a:pPr algn="ctr"/>
            <a:r>
              <a:rPr lang="en-US" sz="2200" dirty="0">
                <a:solidFill>
                  <a:srgbClr val="FF0000"/>
                </a:solidFill>
              </a:rPr>
              <a:t>Add the theme early in your </a:t>
            </a:r>
            <a:r>
              <a:rPr lang="en-US" sz="2200" dirty="0" err="1">
                <a:solidFill>
                  <a:srgbClr val="FF0000"/>
                </a:solidFill>
              </a:rPr>
              <a:t>ggplot</a:t>
            </a:r>
            <a:r>
              <a:rPr lang="en-US" sz="2200" dirty="0">
                <a:solidFill>
                  <a:srgbClr val="FF0000"/>
                </a:solidFill>
              </a:rPr>
              <a:t> command as it interferes with some other formatting settings. In our case here, if you put it after the theme(), the x-axis text isn’t changed</a:t>
            </a:r>
          </a:p>
        </p:txBody>
      </p:sp>
    </p:spTree>
    <p:extLst>
      <p:ext uri="{BB962C8B-B14F-4D97-AF65-F5344CB8AC3E}">
        <p14:creationId xmlns:p14="http://schemas.microsoft.com/office/powerpoint/2010/main" val="1257444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892DCC-21C0-964F-8051-BF47FFE734E4}"/>
              </a:ext>
            </a:extLst>
          </p:cNvPr>
          <p:cNvSpPr txBox="1"/>
          <p:nvPr/>
        </p:nvSpPr>
        <p:spPr>
          <a:xfrm>
            <a:off x="1083560" y="134497"/>
            <a:ext cx="9889240" cy="492443"/>
          </a:xfrm>
          <a:prstGeom prst="rect">
            <a:avLst/>
          </a:prstGeom>
          <a:noFill/>
        </p:spPr>
        <p:txBody>
          <a:bodyPr wrap="square" rtlCol="0">
            <a:spAutoFit/>
          </a:bodyPr>
          <a:lstStyle/>
          <a:p>
            <a:pPr algn="ctr"/>
            <a:r>
              <a:rPr lang="en-US" sz="2600" dirty="0"/>
              <a:t>Formatting axis text and labels</a:t>
            </a:r>
          </a:p>
        </p:txBody>
      </p:sp>
      <p:sp>
        <p:nvSpPr>
          <p:cNvPr id="6" name="TextBox 5">
            <a:extLst>
              <a:ext uri="{FF2B5EF4-FFF2-40B4-BE49-F238E27FC236}">
                <a16:creationId xmlns:a16="http://schemas.microsoft.com/office/drawing/2014/main" id="{37A58881-707B-1047-9282-4301EB72A181}"/>
              </a:ext>
            </a:extLst>
          </p:cNvPr>
          <p:cNvSpPr txBox="1"/>
          <p:nvPr/>
        </p:nvSpPr>
        <p:spPr>
          <a:xfrm>
            <a:off x="397758" y="694683"/>
            <a:ext cx="11260843" cy="1107996"/>
          </a:xfrm>
          <a:prstGeom prst="rect">
            <a:avLst/>
          </a:prstGeom>
          <a:noFill/>
        </p:spPr>
        <p:txBody>
          <a:bodyPr wrap="square" rtlCol="0">
            <a:spAutoFit/>
          </a:bodyPr>
          <a:lstStyle/>
          <a:p>
            <a:pPr algn="ctr"/>
            <a:r>
              <a:rPr lang="en-US" sz="2200" dirty="0"/>
              <a:t>12.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Country, y = death, fill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geom_bar</a:t>
            </a:r>
            <a:r>
              <a:rPr lang="en-US" sz="2200" dirty="0">
                <a:solidFill>
                  <a:schemeClr val="accent6">
                    <a:lumMod val="75000"/>
                  </a:schemeClr>
                </a:solidFill>
              </a:rPr>
              <a:t>(stat = “identity”)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theme_bw</a:t>
            </a:r>
            <a:r>
              <a:rPr lang="en-US" sz="2200" dirty="0">
                <a:solidFill>
                  <a:srgbClr val="FF0000"/>
                </a:solidFill>
              </a:rPr>
              <a:t>() </a:t>
            </a:r>
            <a:r>
              <a:rPr lang="en-US" sz="2200" dirty="0">
                <a:solidFill>
                  <a:schemeClr val="bg1">
                    <a:lumMod val="50000"/>
                  </a:schemeClr>
                </a:solidFill>
              </a:rPr>
              <a:t>+</a:t>
            </a:r>
            <a:r>
              <a:rPr lang="en-US" sz="2200" dirty="0">
                <a:solidFill>
                  <a:schemeClr val="accent6">
                    <a:lumMod val="60000"/>
                    <a:lumOff val="40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 size = 5)) </a:t>
            </a:r>
            <a:r>
              <a:rPr lang="en-US" sz="2200" dirty="0">
                <a:solidFill>
                  <a:schemeClr val="bg1">
                    <a:lumMod val="50000"/>
                  </a:schemeClr>
                </a:solidFill>
              </a:rPr>
              <a:t>+</a:t>
            </a:r>
            <a:r>
              <a:rPr lang="en-US" sz="2200" dirty="0">
                <a:solidFill>
                  <a:schemeClr val="accent6">
                    <a:lumMod val="75000"/>
                  </a:schemeClr>
                </a:solidFill>
              </a:rPr>
              <a:t> guides(fill = FALSE)</a:t>
            </a:r>
          </a:p>
          <a:p>
            <a:pPr algn="ct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ylab</a:t>
            </a:r>
            <a:r>
              <a:rPr lang="en-US" sz="2200" dirty="0">
                <a:solidFill>
                  <a:schemeClr val="accent6">
                    <a:lumMod val="75000"/>
                  </a:schemeClr>
                </a:solidFill>
              </a:rPr>
              <a:t>(“Number of deaths”)</a:t>
            </a:r>
          </a:p>
        </p:txBody>
      </p:sp>
      <p:sp>
        <p:nvSpPr>
          <p:cNvPr id="7" name="TextBox 6">
            <a:extLst>
              <a:ext uri="{FF2B5EF4-FFF2-40B4-BE49-F238E27FC236}">
                <a16:creationId xmlns:a16="http://schemas.microsoft.com/office/drawing/2014/main" id="{FEADBEE7-770A-4D48-A708-D99F254D8FCF}"/>
              </a:ext>
            </a:extLst>
          </p:cNvPr>
          <p:cNvSpPr txBox="1"/>
          <p:nvPr/>
        </p:nvSpPr>
        <p:spPr>
          <a:xfrm>
            <a:off x="6096000" y="3429000"/>
            <a:ext cx="5863282" cy="1107996"/>
          </a:xfrm>
          <a:prstGeom prst="rect">
            <a:avLst/>
          </a:prstGeom>
          <a:noFill/>
        </p:spPr>
        <p:txBody>
          <a:bodyPr wrap="square" rtlCol="0">
            <a:spAutoFit/>
          </a:bodyPr>
          <a:lstStyle/>
          <a:p>
            <a:r>
              <a:rPr lang="en-US" sz="2200" dirty="0"/>
              <a:t>We’ve now got quite a nice plot that we’ve built up using “+” to add various formatting options onto our basic initial command</a:t>
            </a:r>
          </a:p>
        </p:txBody>
      </p:sp>
      <p:pic>
        <p:nvPicPr>
          <p:cNvPr id="2" name="Picture 1">
            <a:extLst>
              <a:ext uri="{FF2B5EF4-FFF2-40B4-BE49-F238E27FC236}">
                <a16:creationId xmlns:a16="http://schemas.microsoft.com/office/drawing/2014/main" id="{98386D9E-BF33-734B-9A61-0B1C6853FBC8}"/>
              </a:ext>
            </a:extLst>
          </p:cNvPr>
          <p:cNvPicPr>
            <a:picLocks noChangeAspect="1"/>
          </p:cNvPicPr>
          <p:nvPr/>
        </p:nvPicPr>
        <p:blipFill>
          <a:blip r:embed="rId2"/>
          <a:stretch>
            <a:fillRect/>
          </a:stretch>
        </p:blipFill>
        <p:spPr>
          <a:xfrm>
            <a:off x="397757" y="1802679"/>
            <a:ext cx="5369947" cy="4920824"/>
          </a:xfrm>
          <a:prstGeom prst="rect">
            <a:avLst/>
          </a:prstGeom>
        </p:spPr>
      </p:pic>
    </p:spTree>
    <p:extLst>
      <p:ext uri="{BB962C8B-B14F-4D97-AF65-F5344CB8AC3E}">
        <p14:creationId xmlns:p14="http://schemas.microsoft.com/office/powerpoint/2010/main" val="137692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32F92-9307-B448-B4A9-744EE37C0A08}"/>
              </a:ext>
            </a:extLst>
          </p:cNvPr>
          <p:cNvSpPr txBox="1"/>
          <p:nvPr/>
        </p:nvSpPr>
        <p:spPr>
          <a:xfrm>
            <a:off x="1083560" y="134497"/>
            <a:ext cx="9889240" cy="492443"/>
          </a:xfrm>
          <a:prstGeom prst="rect">
            <a:avLst/>
          </a:prstGeom>
          <a:noFill/>
        </p:spPr>
        <p:txBody>
          <a:bodyPr wrap="square" rtlCol="0">
            <a:spAutoFit/>
          </a:bodyPr>
          <a:lstStyle/>
          <a:p>
            <a:pPr algn="ctr"/>
            <a:r>
              <a:rPr lang="en-US" sz="2600" dirty="0"/>
              <a:t>Transforming axes</a:t>
            </a:r>
          </a:p>
        </p:txBody>
      </p:sp>
      <p:sp>
        <p:nvSpPr>
          <p:cNvPr id="6" name="TextBox 5">
            <a:extLst>
              <a:ext uri="{FF2B5EF4-FFF2-40B4-BE49-F238E27FC236}">
                <a16:creationId xmlns:a16="http://schemas.microsoft.com/office/drawing/2014/main" id="{B0A8C01C-2B83-844A-B9C4-42AFCAD8C9FE}"/>
              </a:ext>
            </a:extLst>
          </p:cNvPr>
          <p:cNvSpPr txBox="1"/>
          <p:nvPr/>
        </p:nvSpPr>
        <p:spPr>
          <a:xfrm>
            <a:off x="350107" y="994717"/>
            <a:ext cx="11425881" cy="3816429"/>
          </a:xfrm>
          <a:prstGeom prst="rect">
            <a:avLst/>
          </a:prstGeom>
          <a:noFill/>
        </p:spPr>
        <p:txBody>
          <a:bodyPr wrap="square" rtlCol="0">
            <a:spAutoFit/>
          </a:bodyPr>
          <a:lstStyle/>
          <a:p>
            <a:r>
              <a:rPr lang="en-US" sz="2200" dirty="0"/>
              <a:t>You may be faced with a situation where you have data that spans several orders of magnitude. Such data can be hard to visualize with standard axes</a:t>
            </a:r>
          </a:p>
          <a:p>
            <a:endParaRPr lang="en-US" sz="2200" dirty="0"/>
          </a:p>
          <a:p>
            <a:r>
              <a:rPr lang="en-US" sz="2200" dirty="0"/>
              <a:t>One way of visualizing such data is using a log transformation – where we convert the numbers into logarithms</a:t>
            </a:r>
          </a:p>
          <a:p>
            <a:endParaRPr lang="en-US" sz="2200" dirty="0"/>
          </a:p>
          <a:p>
            <a:r>
              <a:rPr lang="en-US" sz="2200" dirty="0"/>
              <a:t>This can also be very useful for some types of data analysis – for example, exponential growth in pathogen cases looks like a straight line when we take the logarithm of the number of cases</a:t>
            </a:r>
          </a:p>
          <a:p>
            <a:endParaRPr lang="en-US" sz="2200" dirty="0"/>
          </a:p>
          <a:p>
            <a:r>
              <a:rPr lang="en-US" sz="2200" dirty="0"/>
              <a:t>We can change the plot scales to logarithmic values using “+” to add additional formatting to our plotting command</a:t>
            </a:r>
          </a:p>
        </p:txBody>
      </p:sp>
    </p:spTree>
    <p:extLst>
      <p:ext uri="{BB962C8B-B14F-4D97-AF65-F5344CB8AC3E}">
        <p14:creationId xmlns:p14="http://schemas.microsoft.com/office/powerpoint/2010/main" val="1983634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586581-94AE-BA4E-80CD-3092F522197F}"/>
              </a:ext>
            </a:extLst>
          </p:cNvPr>
          <p:cNvSpPr txBox="1"/>
          <p:nvPr/>
        </p:nvSpPr>
        <p:spPr>
          <a:xfrm>
            <a:off x="465578" y="2733547"/>
            <a:ext cx="11260843" cy="430887"/>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err="1">
                <a:solidFill>
                  <a:schemeClr val="accent6">
                    <a:lumMod val="75000"/>
                  </a:schemeClr>
                </a:solidFill>
              </a:rPr>
              <a:t>colour</a:t>
            </a:r>
            <a:r>
              <a:rPr lang="en-US" sz="2200" dirty="0">
                <a:solidFill>
                  <a:schemeClr val="accent6">
                    <a:lumMod val="75000"/>
                  </a:schemeClr>
                </a:solidFill>
              </a:rPr>
              <a:t>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a:solidFill>
                  <a:srgbClr val="FF0000"/>
                </a:solidFill>
              </a:rPr>
              <a:t>scale_x_log10()</a:t>
            </a:r>
            <a:endParaRPr lang="en-US" sz="2200" dirty="0">
              <a:solidFill>
                <a:schemeClr val="accent6">
                  <a:lumMod val="75000"/>
                </a:schemeClr>
              </a:solidFill>
            </a:endParaRPr>
          </a:p>
        </p:txBody>
      </p:sp>
      <p:sp>
        <p:nvSpPr>
          <p:cNvPr id="5" name="TextBox 4">
            <a:extLst>
              <a:ext uri="{FF2B5EF4-FFF2-40B4-BE49-F238E27FC236}">
                <a16:creationId xmlns:a16="http://schemas.microsoft.com/office/drawing/2014/main" id="{6C81894C-702E-5E4B-953F-6C654EE76492}"/>
              </a:ext>
            </a:extLst>
          </p:cNvPr>
          <p:cNvSpPr txBox="1"/>
          <p:nvPr/>
        </p:nvSpPr>
        <p:spPr>
          <a:xfrm>
            <a:off x="1083560" y="134497"/>
            <a:ext cx="9889240" cy="492443"/>
          </a:xfrm>
          <a:prstGeom prst="rect">
            <a:avLst/>
          </a:prstGeom>
          <a:noFill/>
        </p:spPr>
        <p:txBody>
          <a:bodyPr wrap="square" rtlCol="0">
            <a:spAutoFit/>
          </a:bodyPr>
          <a:lstStyle/>
          <a:p>
            <a:pPr algn="ctr"/>
            <a:r>
              <a:rPr lang="en-US" sz="2600" dirty="0"/>
              <a:t>Transforming axes</a:t>
            </a:r>
          </a:p>
        </p:txBody>
      </p:sp>
      <p:sp>
        <p:nvSpPr>
          <p:cNvPr id="6" name="TextBox 5">
            <a:extLst>
              <a:ext uri="{FF2B5EF4-FFF2-40B4-BE49-F238E27FC236}">
                <a16:creationId xmlns:a16="http://schemas.microsoft.com/office/drawing/2014/main" id="{2AF1EF17-C258-B54A-A713-34F7FAECC09C}"/>
              </a:ext>
            </a:extLst>
          </p:cNvPr>
          <p:cNvSpPr txBox="1"/>
          <p:nvPr/>
        </p:nvSpPr>
        <p:spPr>
          <a:xfrm>
            <a:off x="465578" y="1254855"/>
            <a:ext cx="11260843" cy="769441"/>
          </a:xfrm>
          <a:prstGeom prst="rect">
            <a:avLst/>
          </a:prstGeom>
          <a:noFill/>
        </p:spPr>
        <p:txBody>
          <a:bodyPr wrap="square" rtlCol="0">
            <a:spAutoFit/>
          </a:bodyPr>
          <a:lstStyle/>
          <a:p>
            <a:r>
              <a:rPr lang="en-US" sz="2200" dirty="0"/>
              <a:t>We’re going to go back to the dot plot of confirmed cases versus deaths and plot the confirmed cases in log space</a:t>
            </a:r>
          </a:p>
        </p:txBody>
      </p:sp>
      <p:cxnSp>
        <p:nvCxnSpPr>
          <p:cNvPr id="7" name="Straight Arrow Connector 6">
            <a:extLst>
              <a:ext uri="{FF2B5EF4-FFF2-40B4-BE49-F238E27FC236}">
                <a16:creationId xmlns:a16="http://schemas.microsoft.com/office/drawing/2014/main" id="{47C14B3E-E310-624D-94E0-4151E461C16A}"/>
              </a:ext>
            </a:extLst>
          </p:cNvPr>
          <p:cNvCxnSpPr>
            <a:cxnSpLocks/>
          </p:cNvCxnSpPr>
          <p:nvPr/>
        </p:nvCxnSpPr>
        <p:spPr>
          <a:xfrm flipV="1">
            <a:off x="3453712" y="3164434"/>
            <a:ext cx="0" cy="1481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40A18F-2FEC-254F-AF56-AE865381D243}"/>
              </a:ext>
            </a:extLst>
          </p:cNvPr>
          <p:cNvSpPr txBox="1"/>
          <p:nvPr/>
        </p:nvSpPr>
        <p:spPr>
          <a:xfrm>
            <a:off x="871150" y="4642036"/>
            <a:ext cx="5165124" cy="430887"/>
          </a:xfrm>
          <a:prstGeom prst="rect">
            <a:avLst/>
          </a:prstGeom>
          <a:noFill/>
        </p:spPr>
        <p:txBody>
          <a:bodyPr wrap="square" rtlCol="0">
            <a:spAutoFit/>
          </a:bodyPr>
          <a:lstStyle/>
          <a:p>
            <a:pPr algn="ctr"/>
            <a:r>
              <a:rPr lang="en-US" sz="2200" dirty="0">
                <a:solidFill>
                  <a:schemeClr val="accent6">
                    <a:lumMod val="75000"/>
                  </a:schemeClr>
                </a:solidFill>
              </a:rPr>
              <a:t>Original command</a:t>
            </a:r>
          </a:p>
        </p:txBody>
      </p:sp>
      <p:cxnSp>
        <p:nvCxnSpPr>
          <p:cNvPr id="9" name="Straight Arrow Connector 8">
            <a:extLst>
              <a:ext uri="{FF2B5EF4-FFF2-40B4-BE49-F238E27FC236}">
                <a16:creationId xmlns:a16="http://schemas.microsoft.com/office/drawing/2014/main" id="{6A4B47B7-7D8B-0445-B13F-911B7FD914F8}"/>
              </a:ext>
            </a:extLst>
          </p:cNvPr>
          <p:cNvCxnSpPr>
            <a:cxnSpLocks/>
          </p:cNvCxnSpPr>
          <p:nvPr/>
        </p:nvCxnSpPr>
        <p:spPr>
          <a:xfrm flipV="1">
            <a:off x="9996616" y="3164434"/>
            <a:ext cx="439653" cy="13828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37EE08-A8BB-984C-9B8A-2ABBD0A0BBA2}"/>
              </a:ext>
            </a:extLst>
          </p:cNvPr>
          <p:cNvSpPr txBox="1"/>
          <p:nvPr/>
        </p:nvSpPr>
        <p:spPr>
          <a:xfrm>
            <a:off x="8406714" y="4547286"/>
            <a:ext cx="3179804" cy="1107996"/>
          </a:xfrm>
          <a:prstGeom prst="rect">
            <a:avLst/>
          </a:prstGeom>
          <a:noFill/>
        </p:spPr>
        <p:txBody>
          <a:bodyPr wrap="square" rtlCol="0">
            <a:spAutoFit/>
          </a:bodyPr>
          <a:lstStyle/>
          <a:p>
            <a:pPr algn="ctr"/>
            <a:r>
              <a:rPr lang="en-US" sz="2200" dirty="0">
                <a:solidFill>
                  <a:srgbClr val="FF0000"/>
                </a:solidFill>
              </a:rPr>
              <a:t>This says we want to scale the x-axis into log 10 space</a:t>
            </a:r>
          </a:p>
        </p:txBody>
      </p:sp>
    </p:spTree>
    <p:extLst>
      <p:ext uri="{BB962C8B-B14F-4D97-AF65-F5344CB8AC3E}">
        <p14:creationId xmlns:p14="http://schemas.microsoft.com/office/powerpoint/2010/main" val="234477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565105-434F-F749-917C-05BC78FF96F0}"/>
              </a:ext>
            </a:extLst>
          </p:cNvPr>
          <p:cNvSpPr txBox="1"/>
          <p:nvPr/>
        </p:nvSpPr>
        <p:spPr>
          <a:xfrm>
            <a:off x="1083560" y="134497"/>
            <a:ext cx="9889240" cy="492443"/>
          </a:xfrm>
          <a:prstGeom prst="rect">
            <a:avLst/>
          </a:prstGeom>
          <a:noFill/>
        </p:spPr>
        <p:txBody>
          <a:bodyPr wrap="square" rtlCol="0">
            <a:spAutoFit/>
          </a:bodyPr>
          <a:lstStyle/>
          <a:p>
            <a:pPr algn="ctr"/>
            <a:r>
              <a:rPr lang="en-US" sz="2600" dirty="0"/>
              <a:t>The basic setup</a:t>
            </a:r>
          </a:p>
        </p:txBody>
      </p:sp>
      <p:sp>
        <p:nvSpPr>
          <p:cNvPr id="5" name="TextBox 4">
            <a:extLst>
              <a:ext uri="{FF2B5EF4-FFF2-40B4-BE49-F238E27FC236}">
                <a16:creationId xmlns:a16="http://schemas.microsoft.com/office/drawing/2014/main" id="{9195CAF6-9E2A-E743-8D06-91C5C4CB5AD8}"/>
              </a:ext>
            </a:extLst>
          </p:cNvPr>
          <p:cNvSpPr txBox="1"/>
          <p:nvPr/>
        </p:nvSpPr>
        <p:spPr>
          <a:xfrm>
            <a:off x="478075" y="3586157"/>
            <a:ext cx="11260843" cy="3293209"/>
          </a:xfrm>
          <a:prstGeom prst="rect">
            <a:avLst/>
          </a:prstGeom>
          <a:noFill/>
        </p:spPr>
        <p:txBody>
          <a:bodyPr wrap="square" rtlCol="0">
            <a:spAutoFit/>
          </a:bodyPr>
          <a:lstStyle/>
          <a:p>
            <a:r>
              <a:rPr lang="en-US" sz="2600" dirty="0" err="1"/>
              <a:t>ggplot</a:t>
            </a:r>
            <a:r>
              <a:rPr lang="en-US" sz="2600" dirty="0"/>
              <a:t> takes data frames or data tables as input – today we’ll use data frames</a:t>
            </a:r>
          </a:p>
          <a:p>
            <a:endParaRPr lang="en-US" sz="2200" dirty="0"/>
          </a:p>
          <a:p>
            <a:r>
              <a:rPr lang="en-US" sz="2600" dirty="0"/>
              <a:t>We’re going to use one of the COVID datasets for our plotting, initially we read in our dataset:</a:t>
            </a:r>
          </a:p>
          <a:p>
            <a:r>
              <a:rPr lang="en-US" sz="2600" dirty="0" err="1"/>
              <a:t>covid</a:t>
            </a:r>
            <a:r>
              <a:rPr lang="en-US" sz="2600" dirty="0"/>
              <a:t> &lt;- </a:t>
            </a:r>
            <a:r>
              <a:rPr lang="en-US" sz="2600" dirty="0" err="1"/>
              <a:t>read.csv</a:t>
            </a:r>
            <a:r>
              <a:rPr lang="en-US" sz="2600" dirty="0"/>
              <a:t>("datasets/COVID19_countries_data.csv")</a:t>
            </a:r>
          </a:p>
          <a:p>
            <a:endParaRPr lang="en-US" sz="2200" dirty="0"/>
          </a:p>
          <a:p>
            <a:r>
              <a:rPr lang="en-US" sz="2600" dirty="0"/>
              <a:t>This dataset contains a series of measurements for each of a set of countries – each country is one row and each column is a particular measurement</a:t>
            </a:r>
          </a:p>
        </p:txBody>
      </p:sp>
      <p:pic>
        <p:nvPicPr>
          <p:cNvPr id="6" name="Picture 5">
            <a:extLst>
              <a:ext uri="{FF2B5EF4-FFF2-40B4-BE49-F238E27FC236}">
                <a16:creationId xmlns:a16="http://schemas.microsoft.com/office/drawing/2014/main" id="{8D5E7D1E-CDC6-F442-81CC-885CDF413C2F}"/>
              </a:ext>
            </a:extLst>
          </p:cNvPr>
          <p:cNvPicPr>
            <a:picLocks noChangeAspect="1"/>
          </p:cNvPicPr>
          <p:nvPr/>
        </p:nvPicPr>
        <p:blipFill rotWithShape="1">
          <a:blip r:embed="rId2"/>
          <a:srcRect b="45115"/>
          <a:stretch/>
        </p:blipFill>
        <p:spPr>
          <a:xfrm>
            <a:off x="2757386" y="639297"/>
            <a:ext cx="6522533" cy="2894734"/>
          </a:xfrm>
          <a:prstGeom prst="rect">
            <a:avLst/>
          </a:prstGeom>
        </p:spPr>
      </p:pic>
    </p:spTree>
    <p:extLst>
      <p:ext uri="{BB962C8B-B14F-4D97-AF65-F5344CB8AC3E}">
        <p14:creationId xmlns:p14="http://schemas.microsoft.com/office/powerpoint/2010/main" val="3122265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0F520-9349-2545-92A1-AE402BF16728}"/>
              </a:ext>
            </a:extLst>
          </p:cNvPr>
          <p:cNvPicPr>
            <a:picLocks noChangeAspect="1"/>
          </p:cNvPicPr>
          <p:nvPr/>
        </p:nvPicPr>
        <p:blipFill>
          <a:blip r:embed="rId2"/>
          <a:stretch>
            <a:fillRect/>
          </a:stretch>
        </p:blipFill>
        <p:spPr>
          <a:xfrm>
            <a:off x="614429" y="1687575"/>
            <a:ext cx="5073798" cy="4658669"/>
          </a:xfrm>
          <a:prstGeom prst="rect">
            <a:avLst/>
          </a:prstGeom>
        </p:spPr>
      </p:pic>
      <p:sp>
        <p:nvSpPr>
          <p:cNvPr id="5" name="TextBox 4">
            <a:extLst>
              <a:ext uri="{FF2B5EF4-FFF2-40B4-BE49-F238E27FC236}">
                <a16:creationId xmlns:a16="http://schemas.microsoft.com/office/drawing/2014/main" id="{06E5BC8E-0AF8-6C4D-AE44-3520C78FAD56}"/>
              </a:ext>
            </a:extLst>
          </p:cNvPr>
          <p:cNvSpPr txBox="1"/>
          <p:nvPr/>
        </p:nvSpPr>
        <p:spPr>
          <a:xfrm>
            <a:off x="-97464" y="941814"/>
            <a:ext cx="12386927" cy="769441"/>
          </a:xfrm>
          <a:prstGeom prst="rect">
            <a:avLst/>
          </a:prstGeom>
          <a:noFill/>
        </p:spPr>
        <p:txBody>
          <a:bodyPr wrap="square" rtlCol="0">
            <a:spAutoFit/>
          </a:bodyPr>
          <a:lstStyle/>
          <a:p>
            <a:pPr algn="ctr"/>
            <a:r>
              <a:rPr lang="en-US" sz="2200" dirty="0"/>
              <a:t>13.</a:t>
            </a:r>
            <a:r>
              <a:rPr lang="en-US" sz="2200" dirty="0">
                <a:solidFill>
                  <a:schemeClr val="accent6">
                    <a:lumMod val="75000"/>
                  </a:schemeClr>
                </a:solidFill>
              </a:rPr>
              <a:t>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err="1">
                <a:solidFill>
                  <a:schemeClr val="accent6">
                    <a:lumMod val="75000"/>
                  </a:schemeClr>
                </a:solidFill>
              </a:rPr>
              <a:t>colour</a:t>
            </a:r>
            <a:r>
              <a:rPr lang="en-US" sz="2200" dirty="0">
                <a:solidFill>
                  <a:schemeClr val="accent6">
                    <a:lumMod val="75000"/>
                  </a:schemeClr>
                </a:solidFill>
              </a:rPr>
              <a:t>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a:solidFill>
                  <a:srgbClr val="FF0000"/>
                </a:solidFill>
              </a:rPr>
              <a:t>scale_x_log10()</a:t>
            </a:r>
            <a:endParaRPr lang="en-US" sz="2200" dirty="0">
              <a:solidFill>
                <a:schemeClr val="accent6">
                  <a:lumMod val="75000"/>
                </a:schemeClr>
              </a:solidFill>
            </a:endParaRPr>
          </a:p>
        </p:txBody>
      </p:sp>
      <p:sp>
        <p:nvSpPr>
          <p:cNvPr id="6" name="TextBox 5">
            <a:extLst>
              <a:ext uri="{FF2B5EF4-FFF2-40B4-BE49-F238E27FC236}">
                <a16:creationId xmlns:a16="http://schemas.microsoft.com/office/drawing/2014/main" id="{D8280AB9-937F-0D4B-ACCF-27BA5354BCAB}"/>
              </a:ext>
            </a:extLst>
          </p:cNvPr>
          <p:cNvSpPr txBox="1"/>
          <p:nvPr/>
        </p:nvSpPr>
        <p:spPr>
          <a:xfrm>
            <a:off x="1083560" y="134497"/>
            <a:ext cx="9889240" cy="492443"/>
          </a:xfrm>
          <a:prstGeom prst="rect">
            <a:avLst/>
          </a:prstGeom>
          <a:noFill/>
        </p:spPr>
        <p:txBody>
          <a:bodyPr wrap="square" rtlCol="0">
            <a:spAutoFit/>
          </a:bodyPr>
          <a:lstStyle/>
          <a:p>
            <a:pPr algn="ctr"/>
            <a:r>
              <a:rPr lang="en-US" sz="2600" dirty="0"/>
              <a:t>Transforming axes</a:t>
            </a:r>
          </a:p>
        </p:txBody>
      </p:sp>
      <p:sp>
        <p:nvSpPr>
          <p:cNvPr id="7" name="TextBox 6">
            <a:extLst>
              <a:ext uri="{FF2B5EF4-FFF2-40B4-BE49-F238E27FC236}">
                <a16:creationId xmlns:a16="http://schemas.microsoft.com/office/drawing/2014/main" id="{6C8476C5-FDA3-344B-B28B-F8D891979450}"/>
              </a:ext>
            </a:extLst>
          </p:cNvPr>
          <p:cNvSpPr txBox="1"/>
          <p:nvPr/>
        </p:nvSpPr>
        <p:spPr>
          <a:xfrm>
            <a:off x="5881815" y="1917990"/>
            <a:ext cx="6166023" cy="4093428"/>
          </a:xfrm>
          <a:prstGeom prst="rect">
            <a:avLst/>
          </a:prstGeom>
          <a:noFill/>
        </p:spPr>
        <p:txBody>
          <a:bodyPr wrap="square" rtlCol="0">
            <a:spAutoFit/>
          </a:bodyPr>
          <a:lstStyle/>
          <a:p>
            <a:r>
              <a:rPr lang="en-US" sz="2600" dirty="0"/>
              <a:t>We can see that the x-axis is now in logs – there is equal spacing between 100 and 1000 as there is between 1000 and 10000</a:t>
            </a:r>
          </a:p>
          <a:p>
            <a:endParaRPr lang="en-US" sz="2600" dirty="0"/>
          </a:p>
          <a:p>
            <a:r>
              <a:rPr lang="en-US" sz="2600" dirty="0"/>
              <a:t>Its tricky to see exactly where the right hand data points sit as the highest label R has included is 10000</a:t>
            </a:r>
          </a:p>
          <a:p>
            <a:endParaRPr lang="en-US" sz="2600" dirty="0"/>
          </a:p>
          <a:p>
            <a:r>
              <a:rPr lang="en-US" sz="2600" dirty="0"/>
              <a:t>We can alter the range of values included along the axes</a:t>
            </a:r>
          </a:p>
        </p:txBody>
      </p:sp>
    </p:spTree>
    <p:extLst>
      <p:ext uri="{BB962C8B-B14F-4D97-AF65-F5344CB8AC3E}">
        <p14:creationId xmlns:p14="http://schemas.microsoft.com/office/powerpoint/2010/main" val="99396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53EC8F-9BDA-5D4A-B97C-211477CA0CDE}"/>
              </a:ext>
            </a:extLst>
          </p:cNvPr>
          <p:cNvSpPr txBox="1"/>
          <p:nvPr/>
        </p:nvSpPr>
        <p:spPr>
          <a:xfrm>
            <a:off x="465578" y="1139524"/>
            <a:ext cx="11260843" cy="769441"/>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err="1">
                <a:solidFill>
                  <a:schemeClr val="accent6">
                    <a:lumMod val="75000"/>
                  </a:schemeClr>
                </a:solidFill>
              </a:rPr>
              <a:t>colour</a:t>
            </a:r>
            <a:r>
              <a:rPr lang="en-US" sz="2200" dirty="0">
                <a:solidFill>
                  <a:schemeClr val="accent6">
                    <a:lumMod val="75000"/>
                  </a:schemeClr>
                </a:solidFill>
              </a:rPr>
              <a:t>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a:t>
            </a:r>
          </a:p>
          <a:p>
            <a:pPr algn="ctr"/>
            <a:r>
              <a:rPr lang="en-US" sz="2200" dirty="0">
                <a:solidFill>
                  <a:schemeClr val="bg1">
                    <a:lumMod val="50000"/>
                  </a:schemeClr>
                </a:solidFill>
              </a:rPr>
              <a:t>+</a:t>
            </a:r>
            <a:r>
              <a:rPr lang="en-US" sz="2200" dirty="0">
                <a:solidFill>
                  <a:schemeClr val="accent6">
                    <a:lumMod val="75000"/>
                  </a:schemeClr>
                </a:solidFill>
              </a:rPr>
              <a:t> scale_x_log10(</a:t>
            </a:r>
            <a:r>
              <a:rPr lang="en-US" sz="2200" dirty="0">
                <a:solidFill>
                  <a:srgbClr val="FF0000"/>
                </a:solidFill>
              </a:rPr>
              <a:t>limits = c(100, 100000), </a:t>
            </a:r>
            <a:r>
              <a:rPr lang="en-US" sz="2200" dirty="0">
                <a:solidFill>
                  <a:srgbClr val="0070C0"/>
                </a:solidFill>
              </a:rPr>
              <a:t>breaks = c(100, 1000, 10000, 100000)</a:t>
            </a:r>
            <a:r>
              <a:rPr lang="en-US" sz="2200" dirty="0">
                <a:solidFill>
                  <a:schemeClr val="accent6">
                    <a:lumMod val="75000"/>
                  </a:schemeClr>
                </a:solidFill>
              </a:rPr>
              <a:t>)</a:t>
            </a:r>
          </a:p>
        </p:txBody>
      </p:sp>
      <p:sp>
        <p:nvSpPr>
          <p:cNvPr id="5" name="TextBox 4">
            <a:extLst>
              <a:ext uri="{FF2B5EF4-FFF2-40B4-BE49-F238E27FC236}">
                <a16:creationId xmlns:a16="http://schemas.microsoft.com/office/drawing/2014/main" id="{794F5A9F-C91A-7B4C-9256-75E93B257444}"/>
              </a:ext>
            </a:extLst>
          </p:cNvPr>
          <p:cNvSpPr txBox="1"/>
          <p:nvPr/>
        </p:nvSpPr>
        <p:spPr>
          <a:xfrm>
            <a:off x="1083560" y="134497"/>
            <a:ext cx="9889240" cy="492443"/>
          </a:xfrm>
          <a:prstGeom prst="rect">
            <a:avLst/>
          </a:prstGeom>
          <a:noFill/>
        </p:spPr>
        <p:txBody>
          <a:bodyPr wrap="square" rtlCol="0">
            <a:spAutoFit/>
          </a:bodyPr>
          <a:lstStyle/>
          <a:p>
            <a:pPr algn="ctr"/>
            <a:r>
              <a:rPr lang="en-US" sz="2600" dirty="0"/>
              <a:t>Transforming axes</a:t>
            </a:r>
          </a:p>
        </p:txBody>
      </p:sp>
      <p:cxnSp>
        <p:nvCxnSpPr>
          <p:cNvPr id="6" name="Straight Arrow Connector 5">
            <a:extLst>
              <a:ext uri="{FF2B5EF4-FFF2-40B4-BE49-F238E27FC236}">
                <a16:creationId xmlns:a16="http://schemas.microsoft.com/office/drawing/2014/main" id="{F49423DE-61DC-E244-8EDC-422B5D0B3B3A}"/>
              </a:ext>
            </a:extLst>
          </p:cNvPr>
          <p:cNvCxnSpPr>
            <a:cxnSpLocks/>
          </p:cNvCxnSpPr>
          <p:nvPr/>
        </p:nvCxnSpPr>
        <p:spPr>
          <a:xfrm flipV="1">
            <a:off x="3666122" y="1908965"/>
            <a:ext cx="0" cy="1481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28231D6-76AF-B341-A919-496D5C9F5A6C}"/>
              </a:ext>
            </a:extLst>
          </p:cNvPr>
          <p:cNvSpPr txBox="1"/>
          <p:nvPr/>
        </p:nvSpPr>
        <p:spPr>
          <a:xfrm>
            <a:off x="1083560" y="3386567"/>
            <a:ext cx="5165124" cy="1107996"/>
          </a:xfrm>
          <a:prstGeom prst="rect">
            <a:avLst/>
          </a:prstGeom>
          <a:noFill/>
        </p:spPr>
        <p:txBody>
          <a:bodyPr wrap="square" rtlCol="0">
            <a:spAutoFit/>
          </a:bodyPr>
          <a:lstStyle/>
          <a:p>
            <a:pPr algn="ctr"/>
            <a:r>
              <a:rPr lang="en-US" sz="2200" dirty="0">
                <a:solidFill>
                  <a:srgbClr val="FF0000"/>
                </a:solidFill>
              </a:rPr>
              <a:t>We use “limits =” to set the range of the axis. So here the x-axis will run from 100 to 100,000</a:t>
            </a:r>
          </a:p>
        </p:txBody>
      </p:sp>
      <p:cxnSp>
        <p:nvCxnSpPr>
          <p:cNvPr id="8" name="Straight Arrow Connector 7">
            <a:extLst>
              <a:ext uri="{FF2B5EF4-FFF2-40B4-BE49-F238E27FC236}">
                <a16:creationId xmlns:a16="http://schemas.microsoft.com/office/drawing/2014/main" id="{A98FE0F3-D6E5-3940-B8D6-EAD9C0AD26EB}"/>
              </a:ext>
            </a:extLst>
          </p:cNvPr>
          <p:cNvCxnSpPr>
            <a:cxnSpLocks/>
          </p:cNvCxnSpPr>
          <p:nvPr/>
        </p:nvCxnSpPr>
        <p:spPr>
          <a:xfrm flipV="1">
            <a:off x="8958932" y="1908965"/>
            <a:ext cx="0" cy="14817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B2F8B7-4F7B-9D40-AD1F-BB77E246F3FC}"/>
              </a:ext>
            </a:extLst>
          </p:cNvPr>
          <p:cNvSpPr txBox="1"/>
          <p:nvPr/>
        </p:nvSpPr>
        <p:spPr>
          <a:xfrm>
            <a:off x="6376370" y="3386567"/>
            <a:ext cx="5165124" cy="1446550"/>
          </a:xfrm>
          <a:prstGeom prst="rect">
            <a:avLst/>
          </a:prstGeom>
          <a:noFill/>
        </p:spPr>
        <p:txBody>
          <a:bodyPr wrap="square" rtlCol="0">
            <a:spAutoFit/>
          </a:bodyPr>
          <a:lstStyle/>
          <a:p>
            <a:pPr algn="ctr"/>
            <a:r>
              <a:rPr lang="en-US" sz="2200" dirty="0">
                <a:solidFill>
                  <a:srgbClr val="0070C0"/>
                </a:solidFill>
              </a:rPr>
              <a:t>We use “breaks =” to set the values that will be labelled on the x-axis. So here, our x-axis will be labelled with 100, 1000, 10,000 and 100,000</a:t>
            </a:r>
          </a:p>
        </p:txBody>
      </p:sp>
    </p:spTree>
    <p:extLst>
      <p:ext uri="{BB962C8B-B14F-4D97-AF65-F5344CB8AC3E}">
        <p14:creationId xmlns:p14="http://schemas.microsoft.com/office/powerpoint/2010/main" val="231589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F4C3B0-7FE6-5F48-93FA-B1AE62863F8B}"/>
              </a:ext>
            </a:extLst>
          </p:cNvPr>
          <p:cNvSpPr txBox="1"/>
          <p:nvPr/>
        </p:nvSpPr>
        <p:spPr>
          <a:xfrm>
            <a:off x="465578" y="756461"/>
            <a:ext cx="11260843" cy="769441"/>
          </a:xfrm>
          <a:prstGeom prst="rect">
            <a:avLst/>
          </a:prstGeom>
          <a:noFill/>
        </p:spPr>
        <p:txBody>
          <a:bodyPr wrap="square" rtlCol="0">
            <a:spAutoFit/>
          </a:bodyPr>
          <a:lstStyle/>
          <a:p>
            <a:pPr algn="ctr"/>
            <a:r>
              <a:rPr lang="en-US" sz="2200" dirty="0"/>
              <a:t>14.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err="1">
                <a:solidFill>
                  <a:schemeClr val="accent6">
                    <a:lumMod val="75000"/>
                  </a:schemeClr>
                </a:solidFill>
              </a:rPr>
              <a:t>colour</a:t>
            </a:r>
            <a:r>
              <a:rPr lang="en-US" sz="2200" dirty="0">
                <a:solidFill>
                  <a:schemeClr val="accent6">
                    <a:lumMod val="75000"/>
                  </a:schemeClr>
                </a:solidFill>
              </a:rPr>
              <a:t>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a:t>
            </a:r>
          </a:p>
          <a:p>
            <a:pPr algn="ctr"/>
            <a:r>
              <a:rPr lang="en-US" sz="2200" dirty="0">
                <a:solidFill>
                  <a:schemeClr val="bg1">
                    <a:lumMod val="50000"/>
                  </a:schemeClr>
                </a:solidFill>
              </a:rPr>
              <a:t>+</a:t>
            </a:r>
            <a:r>
              <a:rPr lang="en-US" sz="2200" dirty="0">
                <a:solidFill>
                  <a:schemeClr val="accent6">
                    <a:lumMod val="75000"/>
                  </a:schemeClr>
                </a:solidFill>
              </a:rPr>
              <a:t> scale_x_log10(</a:t>
            </a:r>
            <a:r>
              <a:rPr lang="en-US" sz="2200" dirty="0">
                <a:solidFill>
                  <a:srgbClr val="FF0000"/>
                </a:solidFill>
              </a:rPr>
              <a:t>limits = c(100, 100000), </a:t>
            </a:r>
            <a:r>
              <a:rPr lang="en-US" sz="2200" dirty="0">
                <a:solidFill>
                  <a:srgbClr val="0070C0"/>
                </a:solidFill>
              </a:rPr>
              <a:t>breaks = c(100, 1000, 10000, 100000)</a:t>
            </a:r>
            <a:r>
              <a:rPr lang="en-US" sz="2200" dirty="0">
                <a:solidFill>
                  <a:schemeClr val="accent6">
                    <a:lumMod val="75000"/>
                  </a:schemeClr>
                </a:solidFill>
              </a:rPr>
              <a:t>)</a:t>
            </a:r>
          </a:p>
        </p:txBody>
      </p:sp>
      <p:sp>
        <p:nvSpPr>
          <p:cNvPr id="5" name="TextBox 4">
            <a:extLst>
              <a:ext uri="{FF2B5EF4-FFF2-40B4-BE49-F238E27FC236}">
                <a16:creationId xmlns:a16="http://schemas.microsoft.com/office/drawing/2014/main" id="{B3604735-1099-704D-8224-8D7D080DDC0D}"/>
              </a:ext>
            </a:extLst>
          </p:cNvPr>
          <p:cNvSpPr txBox="1"/>
          <p:nvPr/>
        </p:nvSpPr>
        <p:spPr>
          <a:xfrm>
            <a:off x="1083560" y="134497"/>
            <a:ext cx="9889240" cy="492443"/>
          </a:xfrm>
          <a:prstGeom prst="rect">
            <a:avLst/>
          </a:prstGeom>
          <a:noFill/>
        </p:spPr>
        <p:txBody>
          <a:bodyPr wrap="square" rtlCol="0">
            <a:spAutoFit/>
          </a:bodyPr>
          <a:lstStyle/>
          <a:p>
            <a:pPr algn="ctr"/>
            <a:r>
              <a:rPr lang="en-US" sz="2600" dirty="0"/>
              <a:t>Transforming axes</a:t>
            </a:r>
          </a:p>
        </p:txBody>
      </p:sp>
      <p:pic>
        <p:nvPicPr>
          <p:cNvPr id="6" name="Picture 5">
            <a:extLst>
              <a:ext uri="{FF2B5EF4-FFF2-40B4-BE49-F238E27FC236}">
                <a16:creationId xmlns:a16="http://schemas.microsoft.com/office/drawing/2014/main" id="{1717F568-3279-B94A-89E7-3CB7383814A6}"/>
              </a:ext>
            </a:extLst>
          </p:cNvPr>
          <p:cNvPicPr>
            <a:picLocks noChangeAspect="1"/>
          </p:cNvPicPr>
          <p:nvPr/>
        </p:nvPicPr>
        <p:blipFill>
          <a:blip r:embed="rId2"/>
          <a:stretch>
            <a:fillRect/>
          </a:stretch>
        </p:blipFill>
        <p:spPr>
          <a:xfrm>
            <a:off x="465578" y="1700324"/>
            <a:ext cx="5459977" cy="5023179"/>
          </a:xfrm>
          <a:prstGeom prst="rect">
            <a:avLst/>
          </a:prstGeom>
        </p:spPr>
      </p:pic>
      <p:sp>
        <p:nvSpPr>
          <p:cNvPr id="7" name="TextBox 6">
            <a:extLst>
              <a:ext uri="{FF2B5EF4-FFF2-40B4-BE49-F238E27FC236}">
                <a16:creationId xmlns:a16="http://schemas.microsoft.com/office/drawing/2014/main" id="{CA63CE5F-ECF6-0D4A-A0A8-E302AE1FE32A}"/>
              </a:ext>
            </a:extLst>
          </p:cNvPr>
          <p:cNvSpPr txBox="1"/>
          <p:nvPr/>
        </p:nvSpPr>
        <p:spPr>
          <a:xfrm>
            <a:off x="6096000" y="2453707"/>
            <a:ext cx="5918745" cy="3139321"/>
          </a:xfrm>
          <a:prstGeom prst="rect">
            <a:avLst/>
          </a:prstGeom>
          <a:noFill/>
        </p:spPr>
        <p:txBody>
          <a:bodyPr wrap="square" rtlCol="0">
            <a:spAutoFit/>
          </a:bodyPr>
          <a:lstStyle/>
          <a:p>
            <a:r>
              <a:rPr lang="en-US" sz="2200" dirty="0"/>
              <a:t>The x-axis scale and labels have been changed</a:t>
            </a:r>
          </a:p>
          <a:p>
            <a:endParaRPr lang="en-US" sz="2200" dirty="0"/>
          </a:p>
          <a:p>
            <a:r>
              <a:rPr lang="en-US" sz="2200" dirty="0"/>
              <a:t>We’ve done this in the scale_x_log10() command. If your axis isn’t in log space (i.e. is a normal axis), you can use </a:t>
            </a:r>
            <a:r>
              <a:rPr lang="en-US" sz="2200" dirty="0" err="1"/>
              <a:t>scale_x_continuous</a:t>
            </a:r>
            <a:r>
              <a:rPr lang="en-US" sz="2200" dirty="0"/>
              <a:t>() or </a:t>
            </a:r>
            <a:r>
              <a:rPr lang="en-US" sz="2200" dirty="0" err="1"/>
              <a:t>scale_x_discrete</a:t>
            </a:r>
            <a:r>
              <a:rPr lang="en-US" sz="2200" dirty="0"/>
              <a:t>() to set the x-axis range and labels depending on whether the axis is numerical (continuous) or categorical (discrete). Just swap the _x_ to _y_ to alter the y-axis</a:t>
            </a:r>
          </a:p>
        </p:txBody>
      </p:sp>
    </p:spTree>
    <p:extLst>
      <p:ext uri="{BB962C8B-B14F-4D97-AF65-F5344CB8AC3E}">
        <p14:creationId xmlns:p14="http://schemas.microsoft.com/office/powerpoint/2010/main" val="25095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F28F90-2B87-D04E-9C88-A50565AE5088}"/>
              </a:ext>
            </a:extLst>
          </p:cNvPr>
          <p:cNvSpPr txBox="1"/>
          <p:nvPr/>
        </p:nvSpPr>
        <p:spPr>
          <a:xfrm>
            <a:off x="465578" y="756461"/>
            <a:ext cx="11260843" cy="2123658"/>
          </a:xfrm>
          <a:prstGeom prst="rect">
            <a:avLst/>
          </a:prstGeom>
          <a:noFill/>
        </p:spPr>
        <p:txBody>
          <a:bodyPr wrap="square" rtlCol="0">
            <a:spAutoFit/>
          </a:bodyPr>
          <a:lstStyle/>
          <a:p>
            <a:r>
              <a:rPr lang="en-US" sz="2200" dirty="0"/>
              <a:t>We’ve so far plotted all of our data in a single plot</a:t>
            </a:r>
          </a:p>
          <a:p>
            <a:endParaRPr lang="en-US" sz="2200" dirty="0"/>
          </a:p>
          <a:p>
            <a:r>
              <a:rPr lang="en-US" sz="2200" dirty="0"/>
              <a:t>But you often want to split your data into different groups and plot those groups separately. We can do this using facets</a:t>
            </a:r>
          </a:p>
          <a:p>
            <a:endParaRPr lang="en-US" sz="2200" dirty="0"/>
          </a:p>
          <a:p>
            <a:r>
              <a:rPr lang="en-US" sz="2200" dirty="0"/>
              <a:t>We’ll again plot the confirmed cases against deaths as an example</a:t>
            </a:r>
          </a:p>
        </p:txBody>
      </p:sp>
      <p:sp>
        <p:nvSpPr>
          <p:cNvPr id="5" name="TextBox 4">
            <a:extLst>
              <a:ext uri="{FF2B5EF4-FFF2-40B4-BE49-F238E27FC236}">
                <a16:creationId xmlns:a16="http://schemas.microsoft.com/office/drawing/2014/main" id="{29D0BF61-54D2-4947-BE97-8A1A22FDB1EC}"/>
              </a:ext>
            </a:extLst>
          </p:cNvPr>
          <p:cNvSpPr txBox="1"/>
          <p:nvPr/>
        </p:nvSpPr>
        <p:spPr>
          <a:xfrm>
            <a:off x="1083560" y="134497"/>
            <a:ext cx="9889240" cy="492443"/>
          </a:xfrm>
          <a:prstGeom prst="rect">
            <a:avLst/>
          </a:prstGeom>
          <a:noFill/>
        </p:spPr>
        <p:txBody>
          <a:bodyPr wrap="square" rtlCol="0">
            <a:spAutoFit/>
          </a:bodyPr>
          <a:lstStyle/>
          <a:p>
            <a:pPr algn="ctr"/>
            <a:r>
              <a:rPr lang="en-US" sz="2600" dirty="0"/>
              <a:t>Facets</a:t>
            </a:r>
          </a:p>
        </p:txBody>
      </p:sp>
      <p:sp>
        <p:nvSpPr>
          <p:cNvPr id="6" name="TextBox 5">
            <a:extLst>
              <a:ext uri="{FF2B5EF4-FFF2-40B4-BE49-F238E27FC236}">
                <a16:creationId xmlns:a16="http://schemas.microsoft.com/office/drawing/2014/main" id="{8C93E2FF-983A-6441-8CC3-7E8B6CD2D864}"/>
              </a:ext>
            </a:extLst>
          </p:cNvPr>
          <p:cNvSpPr txBox="1"/>
          <p:nvPr/>
        </p:nvSpPr>
        <p:spPr>
          <a:xfrm>
            <a:off x="465578" y="3623240"/>
            <a:ext cx="11260843" cy="769441"/>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err="1">
                <a:solidFill>
                  <a:schemeClr val="accent6">
                    <a:lumMod val="75000"/>
                  </a:schemeClr>
                </a:solidFill>
              </a:rPr>
              <a:t>colour</a:t>
            </a:r>
            <a:r>
              <a:rPr lang="en-US" sz="2200" dirty="0">
                <a:solidFill>
                  <a:schemeClr val="accent6">
                    <a:lumMod val="75000"/>
                  </a:schemeClr>
                </a:solidFill>
              </a:rPr>
              <a:t> = </a:t>
            </a:r>
            <a:r>
              <a:rPr lang="en-US" sz="2200" dirty="0" err="1">
                <a:solidFill>
                  <a:schemeClr val="accent6">
                    <a:lumMod val="75000"/>
                  </a:schemeClr>
                </a:solidFill>
              </a:rPr>
              <a:t>sub.region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a:t>
            </a:r>
          </a:p>
          <a:p>
            <a:pPr algn="ctr"/>
            <a:r>
              <a:rPr lang="en-US" sz="2200" dirty="0">
                <a:solidFill>
                  <a:schemeClr val="bg1">
                    <a:lumMod val="65000"/>
                  </a:schemeClr>
                </a:solidFill>
              </a:rPr>
              <a:t>+</a:t>
            </a:r>
            <a:r>
              <a:rPr lang="en-US" sz="2200" dirty="0">
                <a:solidFill>
                  <a:schemeClr val="accent6">
                    <a:lumMod val="75000"/>
                  </a:schemeClr>
                </a:solidFill>
              </a:rPr>
              <a:t> </a:t>
            </a:r>
            <a:r>
              <a:rPr lang="en-US" sz="2200" dirty="0" err="1">
                <a:solidFill>
                  <a:srgbClr val="FF0000"/>
                </a:solidFill>
              </a:rPr>
              <a:t>facet_wrap</a:t>
            </a:r>
            <a:r>
              <a:rPr lang="en-US" sz="2200" dirty="0">
                <a:solidFill>
                  <a:srgbClr val="FF0000"/>
                </a:solidFill>
              </a:rPr>
              <a:t>(~ </a:t>
            </a:r>
            <a:r>
              <a:rPr lang="en-US" sz="2200" dirty="0" err="1">
                <a:solidFill>
                  <a:srgbClr val="FF0000"/>
                </a:solidFill>
              </a:rPr>
              <a:t>sub.region</a:t>
            </a:r>
            <a:r>
              <a:rPr lang="en-US" sz="2200" dirty="0">
                <a:solidFill>
                  <a:srgbClr val="FF0000"/>
                </a:solidFill>
              </a:rPr>
              <a:t>)</a:t>
            </a:r>
          </a:p>
        </p:txBody>
      </p:sp>
      <p:cxnSp>
        <p:nvCxnSpPr>
          <p:cNvPr id="7" name="Straight Arrow Connector 6">
            <a:extLst>
              <a:ext uri="{FF2B5EF4-FFF2-40B4-BE49-F238E27FC236}">
                <a16:creationId xmlns:a16="http://schemas.microsoft.com/office/drawing/2014/main" id="{FC9C7339-FA43-284D-81C0-41DB62F94D91}"/>
              </a:ext>
            </a:extLst>
          </p:cNvPr>
          <p:cNvCxnSpPr>
            <a:cxnSpLocks/>
          </p:cNvCxnSpPr>
          <p:nvPr/>
        </p:nvCxnSpPr>
        <p:spPr>
          <a:xfrm flipV="1">
            <a:off x="5915051" y="4394949"/>
            <a:ext cx="0" cy="9555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776AC9-7646-A041-9071-4703160F7C87}"/>
              </a:ext>
            </a:extLst>
          </p:cNvPr>
          <p:cNvSpPr txBox="1"/>
          <p:nvPr/>
        </p:nvSpPr>
        <p:spPr>
          <a:xfrm>
            <a:off x="882369" y="5341206"/>
            <a:ext cx="10065365" cy="1446550"/>
          </a:xfrm>
          <a:prstGeom prst="rect">
            <a:avLst/>
          </a:prstGeom>
          <a:noFill/>
        </p:spPr>
        <p:txBody>
          <a:bodyPr wrap="square" rtlCol="0">
            <a:spAutoFit/>
          </a:bodyPr>
          <a:lstStyle/>
          <a:p>
            <a:pPr algn="ctr"/>
            <a:r>
              <a:rPr lang="en-US" sz="2200" dirty="0">
                <a:solidFill>
                  <a:srgbClr val="FF0000"/>
                </a:solidFill>
              </a:rPr>
              <a:t>We use </a:t>
            </a:r>
            <a:r>
              <a:rPr lang="en-US" sz="2200" dirty="0" err="1">
                <a:solidFill>
                  <a:srgbClr val="FF0000"/>
                </a:solidFill>
              </a:rPr>
              <a:t>facet_wrap</a:t>
            </a:r>
            <a:r>
              <a:rPr lang="en-US" sz="2200" dirty="0">
                <a:solidFill>
                  <a:srgbClr val="FF0000"/>
                </a:solidFill>
              </a:rPr>
              <a:t>() to split our data into groups and plot each group separately. We tell R how we want to split the data by putting the column name we want to split on after the “~”. So here “~ </a:t>
            </a:r>
            <a:r>
              <a:rPr lang="en-US" sz="2200" dirty="0" err="1">
                <a:solidFill>
                  <a:srgbClr val="FF0000"/>
                </a:solidFill>
              </a:rPr>
              <a:t>sub.region</a:t>
            </a:r>
            <a:r>
              <a:rPr lang="en-US" sz="2200" dirty="0">
                <a:solidFill>
                  <a:srgbClr val="FF0000"/>
                </a:solidFill>
              </a:rPr>
              <a:t>” means split the data into the different values in the column </a:t>
            </a:r>
            <a:r>
              <a:rPr lang="en-US" sz="2200" dirty="0" err="1">
                <a:solidFill>
                  <a:srgbClr val="FF0000"/>
                </a:solidFill>
              </a:rPr>
              <a:t>sub.region</a:t>
            </a:r>
            <a:r>
              <a:rPr lang="en-US" sz="2200" dirty="0">
                <a:solidFill>
                  <a:srgbClr val="FF0000"/>
                </a:solidFill>
              </a:rPr>
              <a:t> and plot each one separately</a:t>
            </a:r>
          </a:p>
        </p:txBody>
      </p:sp>
    </p:spTree>
    <p:extLst>
      <p:ext uri="{BB962C8B-B14F-4D97-AF65-F5344CB8AC3E}">
        <p14:creationId xmlns:p14="http://schemas.microsoft.com/office/powerpoint/2010/main" val="1726731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546C7D-5ADD-DA4A-BF52-D65FA6B766E9}"/>
              </a:ext>
            </a:extLst>
          </p:cNvPr>
          <p:cNvSpPr txBox="1"/>
          <p:nvPr/>
        </p:nvSpPr>
        <p:spPr>
          <a:xfrm>
            <a:off x="1083560" y="134497"/>
            <a:ext cx="9889240" cy="492443"/>
          </a:xfrm>
          <a:prstGeom prst="rect">
            <a:avLst/>
          </a:prstGeom>
          <a:noFill/>
        </p:spPr>
        <p:txBody>
          <a:bodyPr wrap="square" rtlCol="0">
            <a:spAutoFit/>
          </a:bodyPr>
          <a:lstStyle/>
          <a:p>
            <a:pPr algn="ctr"/>
            <a:r>
              <a:rPr lang="en-US" sz="2600" dirty="0"/>
              <a:t>Facets</a:t>
            </a:r>
          </a:p>
        </p:txBody>
      </p:sp>
      <p:sp>
        <p:nvSpPr>
          <p:cNvPr id="5" name="TextBox 4">
            <a:extLst>
              <a:ext uri="{FF2B5EF4-FFF2-40B4-BE49-F238E27FC236}">
                <a16:creationId xmlns:a16="http://schemas.microsoft.com/office/drawing/2014/main" id="{22F505CD-810F-6146-878F-A25070E17512}"/>
              </a:ext>
            </a:extLst>
          </p:cNvPr>
          <p:cNvSpPr txBox="1"/>
          <p:nvPr/>
        </p:nvSpPr>
        <p:spPr>
          <a:xfrm>
            <a:off x="465578" y="830604"/>
            <a:ext cx="11260843" cy="769441"/>
          </a:xfrm>
          <a:prstGeom prst="rect">
            <a:avLst/>
          </a:prstGeom>
          <a:noFill/>
        </p:spPr>
        <p:txBody>
          <a:bodyPr wrap="square" rtlCol="0">
            <a:spAutoFit/>
          </a:bodyPr>
          <a:lstStyle/>
          <a:p>
            <a:pPr algn="ctr"/>
            <a:r>
              <a:rPr lang="en-US" sz="2200" dirty="0"/>
              <a:t>15.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a:t>
            </a:r>
          </a:p>
          <a:p>
            <a:pPr algn="ctr"/>
            <a:r>
              <a:rPr lang="en-US" sz="2200" dirty="0">
                <a:solidFill>
                  <a:schemeClr val="bg1">
                    <a:lumMod val="65000"/>
                  </a:schemeClr>
                </a:solidFill>
              </a:rPr>
              <a:t>+</a:t>
            </a:r>
            <a:r>
              <a:rPr lang="en-US" sz="2200" dirty="0">
                <a:solidFill>
                  <a:schemeClr val="accent6">
                    <a:lumMod val="75000"/>
                  </a:schemeClr>
                </a:solidFill>
              </a:rPr>
              <a:t> </a:t>
            </a:r>
            <a:r>
              <a:rPr lang="en-US" sz="2200" dirty="0" err="1">
                <a:solidFill>
                  <a:srgbClr val="FF0000"/>
                </a:solidFill>
              </a:rPr>
              <a:t>facet_wrap</a:t>
            </a:r>
            <a:r>
              <a:rPr lang="en-US" sz="2200" dirty="0">
                <a:solidFill>
                  <a:srgbClr val="FF0000"/>
                </a:solidFill>
              </a:rPr>
              <a:t>(~ </a:t>
            </a:r>
            <a:r>
              <a:rPr lang="en-US" sz="2200" dirty="0" err="1">
                <a:solidFill>
                  <a:srgbClr val="FF0000"/>
                </a:solidFill>
              </a:rPr>
              <a:t>sub.region</a:t>
            </a:r>
            <a:r>
              <a:rPr lang="en-US" sz="2200" dirty="0">
                <a:solidFill>
                  <a:srgbClr val="FF0000"/>
                </a:solidFill>
              </a:rPr>
              <a:t>)</a:t>
            </a:r>
          </a:p>
        </p:txBody>
      </p:sp>
      <p:pic>
        <p:nvPicPr>
          <p:cNvPr id="6" name="Picture 5">
            <a:extLst>
              <a:ext uri="{FF2B5EF4-FFF2-40B4-BE49-F238E27FC236}">
                <a16:creationId xmlns:a16="http://schemas.microsoft.com/office/drawing/2014/main" id="{3C395DBC-75E2-F44C-BD7A-CB7F3F944025}"/>
              </a:ext>
            </a:extLst>
          </p:cNvPr>
          <p:cNvPicPr>
            <a:picLocks noChangeAspect="1"/>
          </p:cNvPicPr>
          <p:nvPr/>
        </p:nvPicPr>
        <p:blipFill>
          <a:blip r:embed="rId2"/>
          <a:stretch>
            <a:fillRect/>
          </a:stretch>
        </p:blipFill>
        <p:spPr>
          <a:xfrm>
            <a:off x="552278" y="1638943"/>
            <a:ext cx="5322250" cy="4906147"/>
          </a:xfrm>
          <a:prstGeom prst="rect">
            <a:avLst/>
          </a:prstGeom>
        </p:spPr>
      </p:pic>
      <p:sp>
        <p:nvSpPr>
          <p:cNvPr id="7" name="TextBox 6">
            <a:extLst>
              <a:ext uri="{FF2B5EF4-FFF2-40B4-BE49-F238E27FC236}">
                <a16:creationId xmlns:a16="http://schemas.microsoft.com/office/drawing/2014/main" id="{9A3C8738-C22C-EF4D-8229-510BA2921DFF}"/>
              </a:ext>
            </a:extLst>
          </p:cNvPr>
          <p:cNvSpPr txBox="1"/>
          <p:nvPr/>
        </p:nvSpPr>
        <p:spPr>
          <a:xfrm>
            <a:off x="6095999" y="2478173"/>
            <a:ext cx="5976552" cy="3139321"/>
          </a:xfrm>
          <a:prstGeom prst="rect">
            <a:avLst/>
          </a:prstGeom>
          <a:noFill/>
        </p:spPr>
        <p:txBody>
          <a:bodyPr wrap="square" rtlCol="0">
            <a:spAutoFit/>
          </a:bodyPr>
          <a:lstStyle/>
          <a:p>
            <a:r>
              <a:rPr lang="en-US" sz="2200" dirty="0"/>
              <a:t>We can’t quite see all of the labels fully but we can see that R has split the data into the different sub regions and plotted the confirmed cases against deaths within each sub region</a:t>
            </a:r>
          </a:p>
          <a:p>
            <a:endParaRPr lang="en-US" sz="2200" dirty="0"/>
          </a:p>
          <a:p>
            <a:r>
              <a:rPr lang="en-US" sz="2200" dirty="0"/>
              <a:t>This is really useful to get an idea of how things are related within different groups and to determine if there is one group that is driving particular patterns in your data</a:t>
            </a:r>
          </a:p>
        </p:txBody>
      </p:sp>
    </p:spTree>
    <p:extLst>
      <p:ext uri="{BB962C8B-B14F-4D97-AF65-F5344CB8AC3E}">
        <p14:creationId xmlns:p14="http://schemas.microsoft.com/office/powerpoint/2010/main" val="1880365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4D5C0-7309-6048-B125-909762E39951}"/>
              </a:ext>
            </a:extLst>
          </p:cNvPr>
          <p:cNvSpPr txBox="1"/>
          <p:nvPr/>
        </p:nvSpPr>
        <p:spPr>
          <a:xfrm>
            <a:off x="1083560" y="134497"/>
            <a:ext cx="9889240" cy="492443"/>
          </a:xfrm>
          <a:prstGeom prst="rect">
            <a:avLst/>
          </a:prstGeom>
          <a:noFill/>
        </p:spPr>
        <p:txBody>
          <a:bodyPr wrap="square" rtlCol="0">
            <a:spAutoFit/>
          </a:bodyPr>
          <a:lstStyle/>
          <a:p>
            <a:pPr algn="ctr"/>
            <a:r>
              <a:rPr lang="en-US" sz="2600" dirty="0"/>
              <a:t>Boxplots</a:t>
            </a:r>
          </a:p>
        </p:txBody>
      </p:sp>
      <p:sp>
        <p:nvSpPr>
          <p:cNvPr id="5" name="TextBox 4">
            <a:extLst>
              <a:ext uri="{FF2B5EF4-FFF2-40B4-BE49-F238E27FC236}">
                <a16:creationId xmlns:a16="http://schemas.microsoft.com/office/drawing/2014/main" id="{172B484D-E396-2046-B198-E263D3FC5B49}"/>
              </a:ext>
            </a:extLst>
          </p:cNvPr>
          <p:cNvSpPr txBox="1"/>
          <p:nvPr/>
        </p:nvSpPr>
        <p:spPr>
          <a:xfrm>
            <a:off x="465578" y="830604"/>
            <a:ext cx="11260843" cy="1785104"/>
          </a:xfrm>
          <a:prstGeom prst="rect">
            <a:avLst/>
          </a:prstGeom>
          <a:noFill/>
        </p:spPr>
        <p:txBody>
          <a:bodyPr wrap="square" rtlCol="0">
            <a:spAutoFit/>
          </a:bodyPr>
          <a:lstStyle/>
          <a:p>
            <a:r>
              <a:rPr lang="en-US" sz="2200" dirty="0"/>
              <a:t>Using facets is a good way to split our data into groups to compare it</a:t>
            </a:r>
          </a:p>
          <a:p>
            <a:endParaRPr lang="en-US" sz="2200" dirty="0"/>
          </a:p>
          <a:p>
            <a:r>
              <a:rPr lang="en-US" sz="2200" dirty="0"/>
              <a:t>Another very useful way of comparing measurements between groups is using boxplots and </a:t>
            </a:r>
            <a:r>
              <a:rPr lang="en-US" sz="2200" dirty="0" err="1"/>
              <a:t>ggplot</a:t>
            </a:r>
            <a:r>
              <a:rPr lang="en-US" sz="2200" dirty="0"/>
              <a:t> contains </a:t>
            </a:r>
            <a:r>
              <a:rPr lang="en-US" sz="2200" dirty="0" err="1"/>
              <a:t>geom_boxplot</a:t>
            </a:r>
            <a:r>
              <a:rPr lang="en-US" sz="2200" dirty="0"/>
              <a:t>() to do this. Let’s plot the number of confirmed cases for all countries divided by sub region</a:t>
            </a:r>
          </a:p>
        </p:txBody>
      </p:sp>
      <p:sp>
        <p:nvSpPr>
          <p:cNvPr id="6" name="TextBox 5">
            <a:extLst>
              <a:ext uri="{FF2B5EF4-FFF2-40B4-BE49-F238E27FC236}">
                <a16:creationId xmlns:a16="http://schemas.microsoft.com/office/drawing/2014/main" id="{C91C5696-D26F-904A-8AEC-2193F3E359BB}"/>
              </a:ext>
            </a:extLst>
          </p:cNvPr>
          <p:cNvSpPr txBox="1"/>
          <p:nvPr/>
        </p:nvSpPr>
        <p:spPr>
          <a:xfrm>
            <a:off x="465578" y="3450246"/>
            <a:ext cx="11260843" cy="769441"/>
          </a:xfrm>
          <a:prstGeom prst="rect">
            <a:avLst/>
          </a:prstGeom>
          <a:noFill/>
        </p:spPr>
        <p:txBody>
          <a:bodyPr wrap="square" rtlCol="0">
            <a:spAutoFit/>
          </a:bodyPr>
          <a:lstStyle/>
          <a:p>
            <a:pPr algn="ct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a:t>
            </a:r>
            <a:r>
              <a:rPr lang="en-US" sz="2200" dirty="0" err="1">
                <a:solidFill>
                  <a:schemeClr val="accent6">
                    <a:lumMod val="75000"/>
                  </a:schemeClr>
                </a:solidFill>
              </a:rPr>
              <a:t>sub.region</a:t>
            </a:r>
            <a:r>
              <a:rPr lang="en-US" sz="2200" dirty="0">
                <a:solidFill>
                  <a:schemeClr val="accent6">
                    <a:lumMod val="75000"/>
                  </a:schemeClr>
                </a:solidFill>
              </a:rPr>
              <a:t>, y = confirm))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geom_boxplot</a:t>
            </a:r>
            <a:r>
              <a:rPr lang="en-US" sz="2200" dirty="0">
                <a:solidFill>
                  <a:srgbClr val="FF0000"/>
                </a:solidFill>
              </a:rPr>
              <a:t>()</a:t>
            </a:r>
          </a:p>
          <a:p>
            <a:pPr algn="ctr"/>
            <a:r>
              <a:rPr lang="en-US" sz="2200" dirty="0">
                <a:solidFill>
                  <a:schemeClr val="bg1">
                    <a:lumMod val="65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a:t>
            </a:r>
            <a:endParaRPr lang="en-US" sz="2200" dirty="0">
              <a:solidFill>
                <a:srgbClr val="FF0000"/>
              </a:solidFill>
            </a:endParaRPr>
          </a:p>
        </p:txBody>
      </p:sp>
    </p:spTree>
    <p:extLst>
      <p:ext uri="{BB962C8B-B14F-4D97-AF65-F5344CB8AC3E}">
        <p14:creationId xmlns:p14="http://schemas.microsoft.com/office/powerpoint/2010/main" val="3617590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97A74-EC7E-974D-846F-0F5E44E44431}"/>
              </a:ext>
            </a:extLst>
          </p:cNvPr>
          <p:cNvPicPr>
            <a:picLocks noChangeAspect="1"/>
          </p:cNvPicPr>
          <p:nvPr/>
        </p:nvPicPr>
        <p:blipFill>
          <a:blip r:embed="rId2"/>
          <a:stretch>
            <a:fillRect/>
          </a:stretch>
        </p:blipFill>
        <p:spPr>
          <a:xfrm>
            <a:off x="3204072" y="1527144"/>
            <a:ext cx="5648216" cy="5196359"/>
          </a:xfrm>
          <a:prstGeom prst="rect">
            <a:avLst/>
          </a:prstGeom>
        </p:spPr>
      </p:pic>
      <p:sp>
        <p:nvSpPr>
          <p:cNvPr id="5" name="TextBox 4">
            <a:extLst>
              <a:ext uri="{FF2B5EF4-FFF2-40B4-BE49-F238E27FC236}">
                <a16:creationId xmlns:a16="http://schemas.microsoft.com/office/drawing/2014/main" id="{51C7EEDD-6560-B245-9434-1E2C95E9D4B6}"/>
              </a:ext>
            </a:extLst>
          </p:cNvPr>
          <p:cNvSpPr txBox="1"/>
          <p:nvPr/>
        </p:nvSpPr>
        <p:spPr>
          <a:xfrm>
            <a:off x="1083560" y="134497"/>
            <a:ext cx="9889240" cy="492443"/>
          </a:xfrm>
          <a:prstGeom prst="rect">
            <a:avLst/>
          </a:prstGeom>
          <a:noFill/>
        </p:spPr>
        <p:txBody>
          <a:bodyPr wrap="square" rtlCol="0">
            <a:spAutoFit/>
          </a:bodyPr>
          <a:lstStyle/>
          <a:p>
            <a:pPr algn="ctr"/>
            <a:r>
              <a:rPr lang="en-US" sz="2600" dirty="0"/>
              <a:t>Boxplots</a:t>
            </a:r>
          </a:p>
        </p:txBody>
      </p:sp>
      <p:sp>
        <p:nvSpPr>
          <p:cNvPr id="6" name="TextBox 5">
            <a:extLst>
              <a:ext uri="{FF2B5EF4-FFF2-40B4-BE49-F238E27FC236}">
                <a16:creationId xmlns:a16="http://schemas.microsoft.com/office/drawing/2014/main" id="{79CB352F-9C42-674E-866E-327155189CCE}"/>
              </a:ext>
            </a:extLst>
          </p:cNvPr>
          <p:cNvSpPr txBox="1"/>
          <p:nvPr/>
        </p:nvSpPr>
        <p:spPr>
          <a:xfrm>
            <a:off x="465578" y="657610"/>
            <a:ext cx="11260843" cy="769441"/>
          </a:xfrm>
          <a:prstGeom prst="rect">
            <a:avLst/>
          </a:prstGeom>
          <a:noFill/>
        </p:spPr>
        <p:txBody>
          <a:bodyPr wrap="square" rtlCol="0">
            <a:spAutoFit/>
          </a:bodyPr>
          <a:lstStyle/>
          <a:p>
            <a:pPr algn="ctr"/>
            <a:r>
              <a:rPr lang="en-US" sz="2200" dirty="0"/>
              <a:t>16.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a:t>
            </a:r>
            <a:r>
              <a:rPr lang="en-US" sz="2200" dirty="0" err="1">
                <a:solidFill>
                  <a:schemeClr val="accent6">
                    <a:lumMod val="75000"/>
                  </a:schemeClr>
                </a:solidFill>
              </a:rPr>
              <a:t>sub.region</a:t>
            </a:r>
            <a:r>
              <a:rPr lang="en-US" sz="2200" dirty="0">
                <a:solidFill>
                  <a:schemeClr val="accent6">
                    <a:lumMod val="75000"/>
                  </a:schemeClr>
                </a:solidFill>
              </a:rPr>
              <a:t>, y = confirm))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geom_boxplot</a:t>
            </a:r>
            <a:r>
              <a:rPr lang="en-US" sz="2200" dirty="0">
                <a:solidFill>
                  <a:srgbClr val="FF0000"/>
                </a:solidFill>
              </a:rPr>
              <a:t>()</a:t>
            </a:r>
          </a:p>
          <a:p>
            <a:pPr algn="ctr"/>
            <a:r>
              <a:rPr lang="en-US" sz="2200" dirty="0">
                <a:solidFill>
                  <a:schemeClr val="bg1">
                    <a:lumMod val="65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a:t>
            </a:r>
            <a:endParaRPr lang="en-US" sz="2200" dirty="0">
              <a:solidFill>
                <a:srgbClr val="FF0000"/>
              </a:solidFill>
            </a:endParaRPr>
          </a:p>
        </p:txBody>
      </p:sp>
    </p:spTree>
    <p:extLst>
      <p:ext uri="{BB962C8B-B14F-4D97-AF65-F5344CB8AC3E}">
        <p14:creationId xmlns:p14="http://schemas.microsoft.com/office/powerpoint/2010/main" val="248296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C78057-9215-8F4F-91F1-AF48748DA6CE}"/>
              </a:ext>
            </a:extLst>
          </p:cNvPr>
          <p:cNvSpPr txBox="1"/>
          <p:nvPr/>
        </p:nvSpPr>
        <p:spPr>
          <a:xfrm>
            <a:off x="1083560" y="134497"/>
            <a:ext cx="9889240" cy="492443"/>
          </a:xfrm>
          <a:prstGeom prst="rect">
            <a:avLst/>
          </a:prstGeom>
          <a:noFill/>
        </p:spPr>
        <p:txBody>
          <a:bodyPr wrap="square" rtlCol="0">
            <a:spAutoFit/>
          </a:bodyPr>
          <a:lstStyle/>
          <a:p>
            <a:pPr algn="ctr"/>
            <a:r>
              <a:rPr lang="en-US" sz="2600" dirty="0"/>
              <a:t>Boxplots</a:t>
            </a:r>
          </a:p>
        </p:txBody>
      </p:sp>
      <p:sp>
        <p:nvSpPr>
          <p:cNvPr id="5" name="TextBox 4">
            <a:extLst>
              <a:ext uri="{FF2B5EF4-FFF2-40B4-BE49-F238E27FC236}">
                <a16:creationId xmlns:a16="http://schemas.microsoft.com/office/drawing/2014/main" id="{6870B32F-F7F1-1A48-9E32-119A0C7A8417}"/>
              </a:ext>
            </a:extLst>
          </p:cNvPr>
          <p:cNvSpPr txBox="1"/>
          <p:nvPr/>
        </p:nvSpPr>
        <p:spPr>
          <a:xfrm>
            <a:off x="465578" y="657610"/>
            <a:ext cx="11260843" cy="769441"/>
          </a:xfrm>
          <a:prstGeom prst="rect">
            <a:avLst/>
          </a:prstGeom>
          <a:noFill/>
        </p:spPr>
        <p:txBody>
          <a:bodyPr wrap="square" rtlCol="0">
            <a:spAutoFit/>
          </a:bodyPr>
          <a:lstStyle/>
          <a:p>
            <a:pPr algn="ctr"/>
            <a:r>
              <a:rPr lang="en-US" sz="2200" dirty="0"/>
              <a:t>17.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a:t>
            </a:r>
            <a:r>
              <a:rPr lang="en-US" sz="2200" dirty="0" err="1">
                <a:solidFill>
                  <a:schemeClr val="accent6">
                    <a:lumMod val="75000"/>
                  </a:schemeClr>
                </a:solidFill>
              </a:rPr>
              <a:t>sub.region</a:t>
            </a:r>
            <a:r>
              <a:rPr lang="en-US" sz="2200" dirty="0">
                <a:solidFill>
                  <a:schemeClr val="accent6">
                    <a:lumMod val="75000"/>
                  </a:schemeClr>
                </a:solidFill>
              </a:rPr>
              <a:t>, y = confirm, </a:t>
            </a:r>
            <a:r>
              <a:rPr lang="en-US" sz="2200" dirty="0">
                <a:solidFill>
                  <a:srgbClr val="FF0000"/>
                </a:solidFill>
              </a:rPr>
              <a:t>fill = region</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geom_boxplot</a:t>
            </a:r>
            <a:r>
              <a:rPr lang="en-US" sz="2200" dirty="0">
                <a:solidFill>
                  <a:schemeClr val="accent6">
                    <a:lumMod val="75000"/>
                  </a:schemeClr>
                </a:solidFill>
              </a:rPr>
              <a:t>()</a:t>
            </a:r>
          </a:p>
          <a:p>
            <a:pPr algn="ctr"/>
            <a:r>
              <a:rPr lang="en-US" sz="2200" dirty="0">
                <a:solidFill>
                  <a:schemeClr val="bg1">
                    <a:lumMod val="65000"/>
                  </a:schemeClr>
                </a:solidFill>
              </a:rPr>
              <a:t>+ </a:t>
            </a:r>
            <a:r>
              <a:rPr lang="en-US" sz="2200" dirty="0">
                <a:solidFill>
                  <a:schemeClr val="accent6">
                    <a:lumMod val="75000"/>
                  </a:schemeClr>
                </a:solidFill>
              </a:rPr>
              <a:t>theme(</a:t>
            </a:r>
            <a:r>
              <a:rPr lang="en-US" sz="2200" dirty="0" err="1">
                <a:solidFill>
                  <a:schemeClr val="accent6">
                    <a:lumMod val="75000"/>
                  </a:schemeClr>
                </a:solidFill>
              </a:rPr>
              <a:t>axis.text.x</a:t>
            </a:r>
            <a:r>
              <a:rPr lang="en-US" sz="2200" dirty="0">
                <a:solidFill>
                  <a:schemeClr val="accent6">
                    <a:lumMod val="75000"/>
                  </a:schemeClr>
                </a:solidFill>
              </a:rPr>
              <a:t> = </a:t>
            </a:r>
            <a:r>
              <a:rPr lang="en-US" sz="2200" dirty="0" err="1">
                <a:solidFill>
                  <a:schemeClr val="accent6">
                    <a:lumMod val="75000"/>
                  </a:schemeClr>
                </a:solidFill>
              </a:rPr>
              <a:t>element_text</a:t>
            </a:r>
            <a:r>
              <a:rPr lang="en-US" sz="2200" dirty="0">
                <a:solidFill>
                  <a:schemeClr val="accent6">
                    <a:lumMod val="75000"/>
                  </a:schemeClr>
                </a:solidFill>
              </a:rPr>
              <a:t>(angle = 90))</a:t>
            </a:r>
            <a:endParaRPr lang="en-US" sz="2200" dirty="0">
              <a:solidFill>
                <a:srgbClr val="FF0000"/>
              </a:solidFill>
            </a:endParaRPr>
          </a:p>
        </p:txBody>
      </p:sp>
      <p:pic>
        <p:nvPicPr>
          <p:cNvPr id="6" name="Picture 5">
            <a:extLst>
              <a:ext uri="{FF2B5EF4-FFF2-40B4-BE49-F238E27FC236}">
                <a16:creationId xmlns:a16="http://schemas.microsoft.com/office/drawing/2014/main" id="{C37DBB25-D295-4747-B9CD-3FB87B1ADF08}"/>
              </a:ext>
            </a:extLst>
          </p:cNvPr>
          <p:cNvPicPr>
            <a:picLocks noChangeAspect="1"/>
          </p:cNvPicPr>
          <p:nvPr/>
        </p:nvPicPr>
        <p:blipFill>
          <a:blip r:embed="rId2"/>
          <a:stretch>
            <a:fillRect/>
          </a:stretch>
        </p:blipFill>
        <p:spPr>
          <a:xfrm>
            <a:off x="243360" y="1607429"/>
            <a:ext cx="5571962" cy="5116074"/>
          </a:xfrm>
          <a:prstGeom prst="rect">
            <a:avLst/>
          </a:prstGeom>
        </p:spPr>
      </p:pic>
      <p:sp>
        <p:nvSpPr>
          <p:cNvPr id="7" name="TextBox 6">
            <a:extLst>
              <a:ext uri="{FF2B5EF4-FFF2-40B4-BE49-F238E27FC236}">
                <a16:creationId xmlns:a16="http://schemas.microsoft.com/office/drawing/2014/main" id="{1EC3E277-EAED-2643-91C6-1D65815D7F9F}"/>
              </a:ext>
            </a:extLst>
          </p:cNvPr>
          <p:cNvSpPr txBox="1"/>
          <p:nvPr/>
        </p:nvSpPr>
        <p:spPr>
          <a:xfrm>
            <a:off x="6095999" y="2875002"/>
            <a:ext cx="5911101" cy="1107996"/>
          </a:xfrm>
          <a:prstGeom prst="rect">
            <a:avLst/>
          </a:prstGeom>
          <a:noFill/>
        </p:spPr>
        <p:txBody>
          <a:bodyPr wrap="square" rtlCol="0">
            <a:spAutoFit/>
          </a:bodyPr>
          <a:lstStyle/>
          <a:p>
            <a:r>
              <a:rPr lang="en-US" sz="2200" dirty="0"/>
              <a:t>We can </a:t>
            </a:r>
            <a:r>
              <a:rPr lang="en-US" sz="2200" dirty="0" err="1"/>
              <a:t>colour</a:t>
            </a:r>
            <a:r>
              <a:rPr lang="en-US" sz="2200" dirty="0"/>
              <a:t> the boxplots using fill, either within the </a:t>
            </a:r>
            <a:r>
              <a:rPr lang="en-US" sz="2200" dirty="0" err="1"/>
              <a:t>aes</a:t>
            </a:r>
            <a:r>
              <a:rPr lang="en-US" sz="2200" dirty="0"/>
              <a:t>() to </a:t>
            </a:r>
            <a:r>
              <a:rPr lang="en-US" sz="2200" dirty="0" err="1"/>
              <a:t>colour</a:t>
            </a:r>
            <a:r>
              <a:rPr lang="en-US" sz="2200" dirty="0"/>
              <a:t> by something in our data frame or outside the </a:t>
            </a:r>
            <a:r>
              <a:rPr lang="en-US" sz="2200" dirty="0" err="1"/>
              <a:t>aes</a:t>
            </a:r>
            <a:r>
              <a:rPr lang="en-US" sz="2200" dirty="0"/>
              <a:t>() to </a:t>
            </a:r>
            <a:r>
              <a:rPr lang="en-US" sz="2200" dirty="0" err="1"/>
              <a:t>colour</a:t>
            </a:r>
            <a:r>
              <a:rPr lang="en-US" sz="2200" dirty="0"/>
              <a:t> by something else</a:t>
            </a:r>
          </a:p>
        </p:txBody>
      </p:sp>
    </p:spTree>
    <p:extLst>
      <p:ext uri="{BB962C8B-B14F-4D97-AF65-F5344CB8AC3E}">
        <p14:creationId xmlns:p14="http://schemas.microsoft.com/office/powerpoint/2010/main" val="3963359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EE399F-CAB3-5B44-8493-6AD86A772439}"/>
              </a:ext>
            </a:extLst>
          </p:cNvPr>
          <p:cNvSpPr txBox="1"/>
          <p:nvPr/>
        </p:nvSpPr>
        <p:spPr>
          <a:xfrm>
            <a:off x="1083560" y="134497"/>
            <a:ext cx="9889240" cy="492443"/>
          </a:xfrm>
          <a:prstGeom prst="rect">
            <a:avLst/>
          </a:prstGeom>
          <a:noFill/>
        </p:spPr>
        <p:txBody>
          <a:bodyPr wrap="square" rtlCol="0">
            <a:spAutoFit/>
          </a:bodyPr>
          <a:lstStyle/>
          <a:p>
            <a:pPr algn="ctr"/>
            <a:r>
              <a:rPr lang="en-US" sz="2600"/>
              <a:t>Using geom_smooth to add a linear model</a:t>
            </a:r>
          </a:p>
        </p:txBody>
      </p:sp>
      <p:sp>
        <p:nvSpPr>
          <p:cNvPr id="5" name="TextBox 4">
            <a:extLst>
              <a:ext uri="{FF2B5EF4-FFF2-40B4-BE49-F238E27FC236}">
                <a16:creationId xmlns:a16="http://schemas.microsoft.com/office/drawing/2014/main" id="{C1311E7E-7309-D749-80EB-EE30EE71535C}"/>
              </a:ext>
            </a:extLst>
          </p:cNvPr>
          <p:cNvSpPr txBox="1"/>
          <p:nvPr/>
        </p:nvSpPr>
        <p:spPr>
          <a:xfrm>
            <a:off x="465578" y="2622339"/>
            <a:ext cx="11260843" cy="430887"/>
          </a:xfrm>
          <a:prstGeom prst="rect">
            <a:avLst/>
          </a:prstGeom>
          <a:noFill/>
        </p:spPr>
        <p:txBody>
          <a:bodyPr wrap="square" rtlCol="0">
            <a:spAutoFit/>
          </a:bodyPr>
          <a:lstStyle/>
          <a:p>
            <a:pPr algn="ctr"/>
            <a:r>
              <a:rPr lang="en-US" sz="2200">
                <a:solidFill>
                  <a:schemeClr val="accent6">
                    <a:lumMod val="75000"/>
                  </a:schemeClr>
                </a:solidFill>
              </a:rPr>
              <a:t>ggplot(covid, aes(x = confirm, y = death)) </a:t>
            </a:r>
            <a:r>
              <a:rPr lang="en-US" sz="2200">
                <a:solidFill>
                  <a:schemeClr val="bg1">
                    <a:lumMod val="50000"/>
                  </a:schemeClr>
                </a:solidFill>
              </a:rPr>
              <a:t>+</a:t>
            </a:r>
            <a:r>
              <a:rPr lang="en-US" sz="2200">
                <a:solidFill>
                  <a:schemeClr val="accent6">
                    <a:lumMod val="75000"/>
                  </a:schemeClr>
                </a:solidFill>
              </a:rPr>
              <a:t> geom_point() </a:t>
            </a:r>
            <a:r>
              <a:rPr lang="en-US" sz="2200">
                <a:solidFill>
                  <a:schemeClr val="bg1">
                    <a:lumMod val="50000"/>
                  </a:schemeClr>
                </a:solidFill>
              </a:rPr>
              <a:t>+</a:t>
            </a:r>
            <a:r>
              <a:rPr lang="en-US" sz="2200">
                <a:solidFill>
                  <a:schemeClr val="accent6">
                    <a:lumMod val="75000"/>
                  </a:schemeClr>
                </a:solidFill>
              </a:rPr>
              <a:t> </a:t>
            </a:r>
            <a:r>
              <a:rPr lang="en-US" sz="2200">
                <a:solidFill>
                  <a:srgbClr val="FF0000"/>
                </a:solidFill>
              </a:rPr>
              <a:t>geom_smooth(method = “lm”)</a:t>
            </a:r>
          </a:p>
        </p:txBody>
      </p:sp>
      <p:sp>
        <p:nvSpPr>
          <p:cNvPr id="6" name="TextBox 5">
            <a:extLst>
              <a:ext uri="{FF2B5EF4-FFF2-40B4-BE49-F238E27FC236}">
                <a16:creationId xmlns:a16="http://schemas.microsoft.com/office/drawing/2014/main" id="{956C188B-0D01-AA44-BD8C-6FC3C64340C3}"/>
              </a:ext>
            </a:extLst>
          </p:cNvPr>
          <p:cNvSpPr txBox="1"/>
          <p:nvPr/>
        </p:nvSpPr>
        <p:spPr>
          <a:xfrm>
            <a:off x="397758" y="992783"/>
            <a:ext cx="11260843" cy="1107996"/>
          </a:xfrm>
          <a:prstGeom prst="rect">
            <a:avLst/>
          </a:prstGeom>
          <a:noFill/>
        </p:spPr>
        <p:txBody>
          <a:bodyPr wrap="square" rtlCol="0">
            <a:spAutoFit/>
          </a:bodyPr>
          <a:lstStyle/>
          <a:p>
            <a:r>
              <a:rPr lang="en-US" sz="2200" dirty="0"/>
              <a:t>We can add a linear model onto our plot to look at trends</a:t>
            </a:r>
          </a:p>
          <a:p>
            <a:endParaRPr lang="en-US" sz="2200" dirty="0"/>
          </a:p>
          <a:p>
            <a:r>
              <a:rPr lang="en-US" sz="2200" dirty="0"/>
              <a:t>We’ll plot the confirmed cases against deaths from each country and fit a linear model</a:t>
            </a:r>
          </a:p>
        </p:txBody>
      </p:sp>
    </p:spTree>
    <p:extLst>
      <p:ext uri="{BB962C8B-B14F-4D97-AF65-F5344CB8AC3E}">
        <p14:creationId xmlns:p14="http://schemas.microsoft.com/office/powerpoint/2010/main" val="3380221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AEE37C-F430-464D-9FE2-0A25E55B55ED}"/>
              </a:ext>
            </a:extLst>
          </p:cNvPr>
          <p:cNvSpPr txBox="1"/>
          <p:nvPr/>
        </p:nvSpPr>
        <p:spPr>
          <a:xfrm>
            <a:off x="1083560" y="134497"/>
            <a:ext cx="9889240" cy="492443"/>
          </a:xfrm>
          <a:prstGeom prst="rect">
            <a:avLst/>
          </a:prstGeom>
          <a:noFill/>
        </p:spPr>
        <p:txBody>
          <a:bodyPr wrap="square" rtlCol="0">
            <a:spAutoFit/>
          </a:bodyPr>
          <a:lstStyle/>
          <a:p>
            <a:pPr algn="ctr"/>
            <a:r>
              <a:rPr lang="en-US" sz="2600" dirty="0"/>
              <a:t>Using </a:t>
            </a:r>
            <a:r>
              <a:rPr lang="en-US" sz="2600" dirty="0" err="1"/>
              <a:t>geom_smooth</a:t>
            </a:r>
            <a:r>
              <a:rPr lang="en-US" sz="2600" dirty="0"/>
              <a:t> to add a linear model</a:t>
            </a:r>
          </a:p>
        </p:txBody>
      </p:sp>
      <p:sp>
        <p:nvSpPr>
          <p:cNvPr id="5" name="TextBox 4">
            <a:extLst>
              <a:ext uri="{FF2B5EF4-FFF2-40B4-BE49-F238E27FC236}">
                <a16:creationId xmlns:a16="http://schemas.microsoft.com/office/drawing/2014/main" id="{977AC337-38C4-604C-9869-D7AD2E3ABF46}"/>
              </a:ext>
            </a:extLst>
          </p:cNvPr>
          <p:cNvSpPr txBox="1"/>
          <p:nvPr/>
        </p:nvSpPr>
        <p:spPr>
          <a:xfrm>
            <a:off x="465578" y="929456"/>
            <a:ext cx="11260843" cy="430887"/>
          </a:xfrm>
          <a:prstGeom prst="rect">
            <a:avLst/>
          </a:prstGeom>
          <a:noFill/>
        </p:spPr>
        <p:txBody>
          <a:bodyPr wrap="square" rtlCol="0">
            <a:spAutoFit/>
          </a:bodyPr>
          <a:lstStyle/>
          <a:p>
            <a:pPr algn="ctr"/>
            <a:r>
              <a:rPr lang="en-US" sz="2200" dirty="0"/>
              <a:t>18. </a:t>
            </a:r>
            <a:r>
              <a:rPr lang="en-US" sz="2200" dirty="0" err="1">
                <a:solidFill>
                  <a:schemeClr val="accent6">
                    <a:lumMod val="75000"/>
                  </a:schemeClr>
                </a:solidFill>
              </a:rPr>
              <a:t>ggplot</a:t>
            </a:r>
            <a:r>
              <a:rPr lang="en-US" sz="2200" dirty="0">
                <a:solidFill>
                  <a:schemeClr val="accent6">
                    <a:lumMod val="75000"/>
                  </a:schemeClr>
                </a:solidFill>
              </a:rPr>
              <a:t>(</a:t>
            </a:r>
            <a:r>
              <a:rPr lang="en-US" sz="2200" dirty="0" err="1">
                <a:solidFill>
                  <a:schemeClr val="accent6">
                    <a:lumMod val="75000"/>
                  </a:schemeClr>
                </a:solidFill>
              </a:rPr>
              <a:t>covid</a:t>
            </a:r>
            <a:r>
              <a:rPr lang="en-US" sz="2200" dirty="0">
                <a:solidFill>
                  <a:schemeClr val="accent6">
                    <a:lumMod val="75000"/>
                  </a:schemeClr>
                </a:solidFill>
              </a:rPr>
              <a:t>, </a:t>
            </a:r>
            <a:r>
              <a:rPr lang="en-US" sz="2200" dirty="0" err="1">
                <a:solidFill>
                  <a:schemeClr val="accent6">
                    <a:lumMod val="75000"/>
                  </a:schemeClr>
                </a:solidFill>
              </a:rPr>
              <a:t>aes</a:t>
            </a:r>
            <a:r>
              <a:rPr lang="en-US" sz="2200" dirty="0">
                <a:solidFill>
                  <a:schemeClr val="accent6">
                    <a:lumMod val="75000"/>
                  </a:schemeClr>
                </a:solidFill>
              </a:rPr>
              <a:t>(x = confirm, y = death))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chemeClr val="accent6">
                    <a:lumMod val="75000"/>
                  </a:schemeClr>
                </a:solidFill>
              </a:rPr>
              <a:t>geom_point</a:t>
            </a:r>
            <a:r>
              <a:rPr lang="en-US" sz="2200" dirty="0">
                <a:solidFill>
                  <a:schemeClr val="accent6">
                    <a:lumMod val="75000"/>
                  </a:schemeClr>
                </a:solidFill>
              </a:rPr>
              <a:t>() </a:t>
            </a:r>
            <a:r>
              <a:rPr lang="en-US" sz="2200" dirty="0">
                <a:solidFill>
                  <a:schemeClr val="bg1">
                    <a:lumMod val="50000"/>
                  </a:schemeClr>
                </a:solidFill>
              </a:rPr>
              <a:t>+</a:t>
            </a:r>
            <a:r>
              <a:rPr lang="en-US" sz="2200" dirty="0">
                <a:solidFill>
                  <a:schemeClr val="accent6">
                    <a:lumMod val="75000"/>
                  </a:schemeClr>
                </a:solidFill>
              </a:rPr>
              <a:t> </a:t>
            </a:r>
            <a:r>
              <a:rPr lang="en-US" sz="2200" dirty="0" err="1">
                <a:solidFill>
                  <a:srgbClr val="FF0000"/>
                </a:solidFill>
              </a:rPr>
              <a:t>geom_smooth</a:t>
            </a:r>
            <a:r>
              <a:rPr lang="en-US" sz="2200" dirty="0">
                <a:solidFill>
                  <a:srgbClr val="FF0000"/>
                </a:solidFill>
              </a:rPr>
              <a:t>(method = “</a:t>
            </a:r>
            <a:r>
              <a:rPr lang="en-US" sz="2200" dirty="0" err="1">
                <a:solidFill>
                  <a:srgbClr val="FF0000"/>
                </a:solidFill>
              </a:rPr>
              <a:t>lm</a:t>
            </a:r>
            <a:r>
              <a:rPr lang="en-US" sz="2200" dirty="0">
                <a:solidFill>
                  <a:srgbClr val="FF0000"/>
                </a:solidFill>
              </a:rPr>
              <a:t>”)</a:t>
            </a:r>
          </a:p>
        </p:txBody>
      </p:sp>
      <p:pic>
        <p:nvPicPr>
          <p:cNvPr id="6" name="Picture 5">
            <a:extLst>
              <a:ext uri="{FF2B5EF4-FFF2-40B4-BE49-F238E27FC236}">
                <a16:creationId xmlns:a16="http://schemas.microsoft.com/office/drawing/2014/main" id="{E3424E34-7120-3A45-99FD-726E9D1BF95E}"/>
              </a:ext>
            </a:extLst>
          </p:cNvPr>
          <p:cNvPicPr>
            <a:picLocks noChangeAspect="1"/>
          </p:cNvPicPr>
          <p:nvPr/>
        </p:nvPicPr>
        <p:blipFill>
          <a:blip r:embed="rId2"/>
          <a:stretch>
            <a:fillRect/>
          </a:stretch>
        </p:blipFill>
        <p:spPr>
          <a:xfrm>
            <a:off x="693172" y="1662859"/>
            <a:ext cx="5121545" cy="4701746"/>
          </a:xfrm>
          <a:prstGeom prst="rect">
            <a:avLst/>
          </a:prstGeom>
        </p:spPr>
      </p:pic>
      <p:sp>
        <p:nvSpPr>
          <p:cNvPr id="7" name="TextBox 6">
            <a:extLst>
              <a:ext uri="{FF2B5EF4-FFF2-40B4-BE49-F238E27FC236}">
                <a16:creationId xmlns:a16="http://schemas.microsoft.com/office/drawing/2014/main" id="{94D603D7-2910-D34D-8E35-8F13A1787BDB}"/>
              </a:ext>
            </a:extLst>
          </p:cNvPr>
          <p:cNvSpPr txBox="1"/>
          <p:nvPr/>
        </p:nvSpPr>
        <p:spPr>
          <a:xfrm>
            <a:off x="5993027" y="3392576"/>
            <a:ext cx="5824010" cy="769441"/>
          </a:xfrm>
          <a:prstGeom prst="rect">
            <a:avLst/>
          </a:prstGeom>
          <a:noFill/>
        </p:spPr>
        <p:txBody>
          <a:bodyPr wrap="square" rtlCol="0">
            <a:spAutoFit/>
          </a:bodyPr>
          <a:lstStyle/>
          <a:p>
            <a:r>
              <a:rPr lang="en-US" sz="2200" dirty="0"/>
              <a:t>As expected, the linear model suggests that deaths increase as confirmed cases increase</a:t>
            </a:r>
          </a:p>
        </p:txBody>
      </p:sp>
    </p:spTree>
    <p:extLst>
      <p:ext uri="{BB962C8B-B14F-4D97-AF65-F5344CB8AC3E}">
        <p14:creationId xmlns:p14="http://schemas.microsoft.com/office/powerpoint/2010/main" val="428458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36BCA4-C193-474A-85A8-87F3DEE4FB12}"/>
              </a:ext>
            </a:extLst>
          </p:cNvPr>
          <p:cNvSpPr txBox="1"/>
          <p:nvPr/>
        </p:nvSpPr>
        <p:spPr>
          <a:xfrm>
            <a:off x="1083560" y="134497"/>
            <a:ext cx="9889240" cy="492443"/>
          </a:xfrm>
          <a:prstGeom prst="rect">
            <a:avLst/>
          </a:prstGeom>
          <a:noFill/>
        </p:spPr>
        <p:txBody>
          <a:bodyPr wrap="square" rtlCol="0">
            <a:spAutoFit/>
          </a:bodyPr>
          <a:lstStyle/>
          <a:p>
            <a:pPr algn="ctr"/>
            <a:r>
              <a:rPr lang="en-US" sz="2600" dirty="0"/>
              <a:t>The basic setup</a:t>
            </a:r>
          </a:p>
        </p:txBody>
      </p:sp>
      <p:sp>
        <p:nvSpPr>
          <p:cNvPr id="5" name="TextBox 4">
            <a:extLst>
              <a:ext uri="{FF2B5EF4-FFF2-40B4-BE49-F238E27FC236}">
                <a16:creationId xmlns:a16="http://schemas.microsoft.com/office/drawing/2014/main" id="{AFD9D51C-589D-D049-BEC8-BDD5AFCC3DF1}"/>
              </a:ext>
            </a:extLst>
          </p:cNvPr>
          <p:cNvSpPr txBox="1"/>
          <p:nvPr/>
        </p:nvSpPr>
        <p:spPr>
          <a:xfrm>
            <a:off x="465578" y="966532"/>
            <a:ext cx="11260843" cy="2492990"/>
          </a:xfrm>
          <a:prstGeom prst="rect">
            <a:avLst/>
          </a:prstGeom>
          <a:noFill/>
        </p:spPr>
        <p:txBody>
          <a:bodyPr wrap="square" rtlCol="0">
            <a:spAutoFit/>
          </a:bodyPr>
          <a:lstStyle/>
          <a:p>
            <a:r>
              <a:rPr lang="en-US" sz="2600" dirty="0"/>
              <a:t>Let’s start with a dot plot of the number of cases versus the number of deaths for each country:</a:t>
            </a:r>
          </a:p>
          <a:p>
            <a:endParaRPr lang="en-US" sz="2600" dirty="0"/>
          </a:p>
          <a:p>
            <a:endParaRPr lang="en-US" sz="2600" dirty="0"/>
          </a:p>
          <a:p>
            <a:endParaRPr lang="en-US" sz="2600" dirty="0"/>
          </a:p>
          <a:p>
            <a:pPr algn="ct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geom_point</a:t>
            </a:r>
            <a:r>
              <a:rPr lang="en-US" sz="2600" dirty="0">
                <a:solidFill>
                  <a:schemeClr val="accent6">
                    <a:lumMod val="60000"/>
                    <a:lumOff val="40000"/>
                  </a:schemeClr>
                </a:solidFill>
              </a:rPr>
              <a:t>()</a:t>
            </a:r>
          </a:p>
        </p:txBody>
      </p:sp>
      <p:cxnSp>
        <p:nvCxnSpPr>
          <p:cNvPr id="7" name="Straight Arrow Connector 6">
            <a:extLst>
              <a:ext uri="{FF2B5EF4-FFF2-40B4-BE49-F238E27FC236}">
                <a16:creationId xmlns:a16="http://schemas.microsoft.com/office/drawing/2014/main" id="{7850D303-29C5-6F44-9E17-9E48149D3690}"/>
              </a:ext>
            </a:extLst>
          </p:cNvPr>
          <p:cNvCxnSpPr>
            <a:cxnSpLocks/>
          </p:cNvCxnSpPr>
          <p:nvPr/>
        </p:nvCxnSpPr>
        <p:spPr>
          <a:xfrm flipV="1">
            <a:off x="1952368" y="3422825"/>
            <a:ext cx="685796" cy="6474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0EC725C-0C6A-CD4E-87A8-5DE4B3DB5CD0}"/>
              </a:ext>
            </a:extLst>
          </p:cNvPr>
          <p:cNvSpPr txBox="1"/>
          <p:nvPr/>
        </p:nvSpPr>
        <p:spPr>
          <a:xfrm>
            <a:off x="-71797" y="3954162"/>
            <a:ext cx="2310714" cy="892552"/>
          </a:xfrm>
          <a:prstGeom prst="rect">
            <a:avLst/>
          </a:prstGeom>
          <a:noFill/>
        </p:spPr>
        <p:txBody>
          <a:bodyPr wrap="square" rtlCol="0">
            <a:spAutoFit/>
          </a:bodyPr>
          <a:lstStyle/>
          <a:p>
            <a:pPr algn="ctr"/>
            <a:r>
              <a:rPr lang="en-US" sz="2600" dirty="0">
                <a:solidFill>
                  <a:srgbClr val="FF0000"/>
                </a:solidFill>
              </a:rPr>
              <a:t>Tells R to create a </a:t>
            </a:r>
            <a:r>
              <a:rPr lang="en-US" sz="2600" dirty="0" err="1">
                <a:solidFill>
                  <a:srgbClr val="FF0000"/>
                </a:solidFill>
              </a:rPr>
              <a:t>ggplot</a:t>
            </a:r>
            <a:endParaRPr lang="en-US" sz="2600" dirty="0">
              <a:solidFill>
                <a:srgbClr val="FF0000"/>
              </a:solidFill>
            </a:endParaRPr>
          </a:p>
        </p:txBody>
      </p:sp>
      <p:cxnSp>
        <p:nvCxnSpPr>
          <p:cNvPr id="12" name="Straight Arrow Connector 11">
            <a:extLst>
              <a:ext uri="{FF2B5EF4-FFF2-40B4-BE49-F238E27FC236}">
                <a16:creationId xmlns:a16="http://schemas.microsoft.com/office/drawing/2014/main" id="{B4606732-B350-604C-AEEF-EA23DEE4D2FC}"/>
              </a:ext>
            </a:extLst>
          </p:cNvPr>
          <p:cNvCxnSpPr>
            <a:cxnSpLocks/>
          </p:cNvCxnSpPr>
          <p:nvPr/>
        </p:nvCxnSpPr>
        <p:spPr>
          <a:xfrm flipV="1">
            <a:off x="2903838" y="3459522"/>
            <a:ext cx="568411" cy="17871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5B832-EF05-AA4A-A0FC-60FBA5503636}"/>
              </a:ext>
            </a:extLst>
          </p:cNvPr>
          <p:cNvSpPr txBox="1"/>
          <p:nvPr/>
        </p:nvSpPr>
        <p:spPr>
          <a:xfrm>
            <a:off x="946606" y="5246687"/>
            <a:ext cx="3383116" cy="1292662"/>
          </a:xfrm>
          <a:prstGeom prst="rect">
            <a:avLst/>
          </a:prstGeom>
          <a:noFill/>
        </p:spPr>
        <p:txBody>
          <a:bodyPr wrap="square" rtlCol="0">
            <a:spAutoFit/>
          </a:bodyPr>
          <a:lstStyle/>
          <a:p>
            <a:pPr algn="ctr"/>
            <a:r>
              <a:rPr lang="en-US" sz="2600" dirty="0">
                <a:solidFill>
                  <a:srgbClr val="0070C0"/>
                </a:solidFill>
              </a:rPr>
              <a:t>The first bit in the brackets tells R which data frame to use</a:t>
            </a:r>
          </a:p>
        </p:txBody>
      </p:sp>
      <p:cxnSp>
        <p:nvCxnSpPr>
          <p:cNvPr id="21" name="Straight Arrow Connector 20">
            <a:extLst>
              <a:ext uri="{FF2B5EF4-FFF2-40B4-BE49-F238E27FC236}">
                <a16:creationId xmlns:a16="http://schemas.microsoft.com/office/drawing/2014/main" id="{075FB9DE-B89B-9847-B20F-CA8695165491}"/>
              </a:ext>
            </a:extLst>
          </p:cNvPr>
          <p:cNvCxnSpPr>
            <a:cxnSpLocks/>
          </p:cNvCxnSpPr>
          <p:nvPr/>
        </p:nvCxnSpPr>
        <p:spPr>
          <a:xfrm flipH="1">
            <a:off x="4329722" y="2414105"/>
            <a:ext cx="464700" cy="6454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6AEB27-C00D-AB4B-921B-1037325D504D}"/>
              </a:ext>
            </a:extLst>
          </p:cNvPr>
          <p:cNvSpPr txBox="1"/>
          <p:nvPr/>
        </p:nvSpPr>
        <p:spPr>
          <a:xfrm>
            <a:off x="4772137" y="1566696"/>
            <a:ext cx="6200663" cy="1292662"/>
          </a:xfrm>
          <a:prstGeom prst="rect">
            <a:avLst/>
          </a:prstGeom>
          <a:noFill/>
        </p:spPr>
        <p:txBody>
          <a:bodyPr wrap="square" rtlCol="0">
            <a:spAutoFit/>
          </a:bodyPr>
          <a:lstStyle/>
          <a:p>
            <a:pPr algn="ctr"/>
            <a:r>
              <a:rPr lang="en-US" sz="2600" dirty="0">
                <a:solidFill>
                  <a:srgbClr val="FFC000"/>
                </a:solidFill>
              </a:rPr>
              <a:t>In the </a:t>
            </a:r>
            <a:r>
              <a:rPr lang="en-US" sz="2600" dirty="0" err="1">
                <a:solidFill>
                  <a:srgbClr val="FFC000"/>
                </a:solidFill>
              </a:rPr>
              <a:t>aes</a:t>
            </a:r>
            <a:r>
              <a:rPr lang="en-US" sz="2600" dirty="0">
                <a:solidFill>
                  <a:srgbClr val="FFC000"/>
                </a:solidFill>
              </a:rPr>
              <a:t>() part, we give R more information about what we want to plot. Names within the </a:t>
            </a:r>
            <a:r>
              <a:rPr lang="en-US" sz="2600" dirty="0" err="1">
                <a:solidFill>
                  <a:srgbClr val="FFC000"/>
                </a:solidFill>
              </a:rPr>
              <a:t>aes</a:t>
            </a:r>
            <a:r>
              <a:rPr lang="en-US" sz="2600" dirty="0">
                <a:solidFill>
                  <a:srgbClr val="FFC000"/>
                </a:solidFill>
              </a:rPr>
              <a:t>() are the column names in our data frame</a:t>
            </a:r>
          </a:p>
        </p:txBody>
      </p:sp>
      <p:cxnSp>
        <p:nvCxnSpPr>
          <p:cNvPr id="24" name="Straight Arrow Connector 23">
            <a:extLst>
              <a:ext uri="{FF2B5EF4-FFF2-40B4-BE49-F238E27FC236}">
                <a16:creationId xmlns:a16="http://schemas.microsoft.com/office/drawing/2014/main" id="{08082E75-6F5B-A448-85BF-96CE325C5487}"/>
              </a:ext>
            </a:extLst>
          </p:cNvPr>
          <p:cNvCxnSpPr>
            <a:cxnSpLocks/>
          </p:cNvCxnSpPr>
          <p:nvPr/>
        </p:nvCxnSpPr>
        <p:spPr>
          <a:xfrm flipH="1" flipV="1">
            <a:off x="4959040" y="3423899"/>
            <a:ext cx="108953" cy="132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4DC5B32-12FF-354F-930F-767E8B6C28EF}"/>
              </a:ext>
            </a:extLst>
          </p:cNvPr>
          <p:cNvSpPr txBox="1"/>
          <p:nvPr/>
        </p:nvSpPr>
        <p:spPr>
          <a:xfrm>
            <a:off x="3646874" y="4752415"/>
            <a:ext cx="3383116" cy="892552"/>
          </a:xfrm>
          <a:prstGeom prst="rect">
            <a:avLst/>
          </a:prstGeom>
          <a:noFill/>
        </p:spPr>
        <p:txBody>
          <a:bodyPr wrap="square" rtlCol="0">
            <a:spAutoFit/>
          </a:bodyPr>
          <a:lstStyle/>
          <a:p>
            <a:pPr algn="ctr"/>
            <a:r>
              <a:rPr lang="en-US" sz="2600" dirty="0">
                <a:solidFill>
                  <a:srgbClr val="00B050"/>
                </a:solidFill>
              </a:rPr>
              <a:t>What we want to plot on the x-axis</a:t>
            </a:r>
          </a:p>
        </p:txBody>
      </p:sp>
      <p:cxnSp>
        <p:nvCxnSpPr>
          <p:cNvPr id="28" name="Straight Arrow Connector 27">
            <a:extLst>
              <a:ext uri="{FF2B5EF4-FFF2-40B4-BE49-F238E27FC236}">
                <a16:creationId xmlns:a16="http://schemas.microsoft.com/office/drawing/2014/main" id="{803FB6EA-C759-E744-A8D1-34CE6571BF4D}"/>
              </a:ext>
            </a:extLst>
          </p:cNvPr>
          <p:cNvCxnSpPr>
            <a:cxnSpLocks/>
          </p:cNvCxnSpPr>
          <p:nvPr/>
        </p:nvCxnSpPr>
        <p:spPr>
          <a:xfrm flipH="1" flipV="1">
            <a:off x="7000970" y="3423900"/>
            <a:ext cx="387899" cy="2175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72B68F9-62BE-3C46-A39F-6E86929796DF}"/>
              </a:ext>
            </a:extLst>
          </p:cNvPr>
          <p:cNvSpPr txBox="1"/>
          <p:nvPr/>
        </p:nvSpPr>
        <p:spPr>
          <a:xfrm>
            <a:off x="5908478" y="5599032"/>
            <a:ext cx="3383116" cy="892552"/>
          </a:xfrm>
          <a:prstGeom prst="rect">
            <a:avLst/>
          </a:prstGeom>
          <a:noFill/>
        </p:spPr>
        <p:txBody>
          <a:bodyPr wrap="square" rtlCol="0">
            <a:spAutoFit/>
          </a:bodyPr>
          <a:lstStyle/>
          <a:p>
            <a:pPr algn="ctr"/>
            <a:r>
              <a:rPr lang="en-US" sz="2600" dirty="0">
                <a:solidFill>
                  <a:schemeClr val="accent6">
                    <a:lumMod val="75000"/>
                  </a:schemeClr>
                </a:solidFill>
              </a:rPr>
              <a:t>What we want to plot on the y-axis</a:t>
            </a:r>
          </a:p>
        </p:txBody>
      </p:sp>
      <p:cxnSp>
        <p:nvCxnSpPr>
          <p:cNvPr id="33" name="Straight Arrow Connector 32">
            <a:extLst>
              <a:ext uri="{FF2B5EF4-FFF2-40B4-BE49-F238E27FC236}">
                <a16:creationId xmlns:a16="http://schemas.microsoft.com/office/drawing/2014/main" id="{46B3B20F-EE62-CF4D-A96F-5CC1A566D32C}"/>
              </a:ext>
            </a:extLst>
          </p:cNvPr>
          <p:cNvCxnSpPr>
            <a:cxnSpLocks/>
          </p:cNvCxnSpPr>
          <p:nvPr/>
        </p:nvCxnSpPr>
        <p:spPr>
          <a:xfrm flipH="1" flipV="1">
            <a:off x="8012853" y="3359806"/>
            <a:ext cx="861310" cy="13285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1E30A8B-E83C-2A4F-A12A-5167F501942A}"/>
              </a:ext>
            </a:extLst>
          </p:cNvPr>
          <p:cNvSpPr txBox="1"/>
          <p:nvPr/>
        </p:nvSpPr>
        <p:spPr>
          <a:xfrm>
            <a:off x="7182605" y="4688322"/>
            <a:ext cx="3383116" cy="892552"/>
          </a:xfrm>
          <a:prstGeom prst="rect">
            <a:avLst/>
          </a:prstGeom>
          <a:noFill/>
        </p:spPr>
        <p:txBody>
          <a:bodyPr wrap="square" rtlCol="0">
            <a:spAutoFit/>
          </a:bodyPr>
          <a:lstStyle/>
          <a:p>
            <a:pPr algn="ctr"/>
            <a:r>
              <a:rPr lang="en-US" sz="2600" dirty="0">
                <a:solidFill>
                  <a:schemeClr val="bg1">
                    <a:lumMod val="50000"/>
                  </a:schemeClr>
                </a:solidFill>
              </a:rPr>
              <a:t>We add things to the plot using +</a:t>
            </a:r>
          </a:p>
        </p:txBody>
      </p:sp>
      <p:cxnSp>
        <p:nvCxnSpPr>
          <p:cNvPr id="35" name="Straight Arrow Connector 34">
            <a:extLst>
              <a:ext uri="{FF2B5EF4-FFF2-40B4-BE49-F238E27FC236}">
                <a16:creationId xmlns:a16="http://schemas.microsoft.com/office/drawing/2014/main" id="{2E722144-416A-034A-B61A-9746015035B5}"/>
              </a:ext>
            </a:extLst>
          </p:cNvPr>
          <p:cNvCxnSpPr>
            <a:cxnSpLocks/>
          </p:cNvCxnSpPr>
          <p:nvPr/>
        </p:nvCxnSpPr>
        <p:spPr>
          <a:xfrm flipH="1" flipV="1">
            <a:off x="9962931" y="3397041"/>
            <a:ext cx="602790" cy="601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73642E7-3B8E-8D46-9230-E82576DBF6DD}"/>
              </a:ext>
            </a:extLst>
          </p:cNvPr>
          <p:cNvSpPr txBox="1"/>
          <p:nvPr/>
        </p:nvSpPr>
        <p:spPr>
          <a:xfrm>
            <a:off x="9051407" y="3992268"/>
            <a:ext cx="3383116" cy="492443"/>
          </a:xfrm>
          <a:prstGeom prst="rect">
            <a:avLst/>
          </a:prstGeom>
          <a:noFill/>
        </p:spPr>
        <p:txBody>
          <a:bodyPr wrap="square" rtlCol="0">
            <a:spAutoFit/>
          </a:bodyPr>
          <a:lstStyle/>
          <a:p>
            <a:pPr algn="ctr"/>
            <a:r>
              <a:rPr lang="en-US" sz="2600" dirty="0">
                <a:solidFill>
                  <a:schemeClr val="accent6">
                    <a:lumMod val="60000"/>
                    <a:lumOff val="40000"/>
                  </a:schemeClr>
                </a:solidFill>
              </a:rPr>
              <a:t>The type of plot</a:t>
            </a:r>
          </a:p>
        </p:txBody>
      </p:sp>
    </p:spTree>
    <p:extLst>
      <p:ext uri="{BB962C8B-B14F-4D97-AF65-F5344CB8AC3E}">
        <p14:creationId xmlns:p14="http://schemas.microsoft.com/office/powerpoint/2010/main" val="2497884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7C07F8-D341-8E43-88E8-8A1861F0133A}"/>
              </a:ext>
            </a:extLst>
          </p:cNvPr>
          <p:cNvSpPr txBox="1"/>
          <p:nvPr/>
        </p:nvSpPr>
        <p:spPr>
          <a:xfrm>
            <a:off x="1083560" y="134497"/>
            <a:ext cx="9889240" cy="492443"/>
          </a:xfrm>
          <a:prstGeom prst="rect">
            <a:avLst/>
          </a:prstGeom>
          <a:noFill/>
        </p:spPr>
        <p:txBody>
          <a:bodyPr wrap="square" rtlCol="0">
            <a:spAutoFit/>
          </a:bodyPr>
          <a:lstStyle/>
          <a:p>
            <a:pPr algn="ctr"/>
            <a:r>
              <a:rPr lang="en-US" sz="2600" dirty="0"/>
              <a:t>Summary</a:t>
            </a:r>
          </a:p>
        </p:txBody>
      </p:sp>
      <p:sp>
        <p:nvSpPr>
          <p:cNvPr id="6" name="TextBox 5">
            <a:extLst>
              <a:ext uri="{FF2B5EF4-FFF2-40B4-BE49-F238E27FC236}">
                <a16:creationId xmlns:a16="http://schemas.microsoft.com/office/drawing/2014/main" id="{C4CC4B73-4EC5-0440-8D95-1DE4328A926F}"/>
              </a:ext>
            </a:extLst>
          </p:cNvPr>
          <p:cNvSpPr txBox="1"/>
          <p:nvPr/>
        </p:nvSpPr>
        <p:spPr>
          <a:xfrm>
            <a:off x="465578" y="929456"/>
            <a:ext cx="11260843" cy="5847755"/>
          </a:xfrm>
          <a:prstGeom prst="rect">
            <a:avLst/>
          </a:prstGeom>
          <a:noFill/>
        </p:spPr>
        <p:txBody>
          <a:bodyPr wrap="square" rtlCol="0">
            <a:spAutoFit/>
          </a:bodyPr>
          <a:lstStyle/>
          <a:p>
            <a:r>
              <a:rPr lang="en-US" sz="2200" dirty="0"/>
              <a:t>The basic structure of a </a:t>
            </a:r>
            <a:r>
              <a:rPr lang="en-US" sz="2200" dirty="0" err="1"/>
              <a:t>ggplot</a:t>
            </a:r>
            <a:r>
              <a:rPr lang="en-US" sz="2200" dirty="0"/>
              <a:t> command is always similar. Start it with </a:t>
            </a:r>
            <a:r>
              <a:rPr lang="en-US" sz="2200" dirty="0" err="1"/>
              <a:t>ggplot</a:t>
            </a:r>
            <a:r>
              <a:rPr lang="en-US" sz="2200" dirty="0"/>
              <a:t>(</a:t>
            </a:r>
            <a:r>
              <a:rPr lang="en-US" sz="2200" dirty="0" err="1"/>
              <a:t>data.frame</a:t>
            </a:r>
            <a:r>
              <a:rPr lang="en-US" sz="2200" dirty="0"/>
              <a:t>) to tell R that we want to create a </a:t>
            </a:r>
            <a:r>
              <a:rPr lang="en-US" sz="2200" dirty="0" err="1"/>
              <a:t>ggplot</a:t>
            </a:r>
            <a:r>
              <a:rPr lang="en-US" sz="2200" dirty="0"/>
              <a:t> of the data in our </a:t>
            </a:r>
            <a:r>
              <a:rPr lang="en-US" sz="2200" dirty="0" err="1"/>
              <a:t>data.frame</a:t>
            </a:r>
            <a:endParaRPr lang="en-US" sz="2200" dirty="0"/>
          </a:p>
          <a:p>
            <a:endParaRPr lang="en-US" sz="2200" dirty="0"/>
          </a:p>
          <a:p>
            <a:r>
              <a:rPr lang="en-US" sz="2200" dirty="0"/>
              <a:t>Use </a:t>
            </a:r>
            <a:r>
              <a:rPr lang="en-US" sz="2200" dirty="0" err="1"/>
              <a:t>aes</a:t>
            </a:r>
            <a:r>
              <a:rPr lang="en-US" sz="2200" dirty="0"/>
              <a:t>() to add axes and formatting options from column names in the data frame</a:t>
            </a:r>
          </a:p>
          <a:p>
            <a:endParaRPr lang="en-US" sz="2200" dirty="0"/>
          </a:p>
          <a:p>
            <a:r>
              <a:rPr lang="en-US" sz="2200" dirty="0"/>
              <a:t>Add formatting to your plot using “+”</a:t>
            </a:r>
          </a:p>
          <a:p>
            <a:endParaRPr lang="en-US" sz="2200" dirty="0"/>
          </a:p>
          <a:p>
            <a:r>
              <a:rPr lang="en-US" sz="2200" dirty="0"/>
              <a:t>Tell R what sort of plot you want by giving the plot name, e.g. </a:t>
            </a:r>
            <a:r>
              <a:rPr lang="en-US" sz="2200" dirty="0" err="1"/>
              <a:t>geom_point</a:t>
            </a:r>
            <a:r>
              <a:rPr lang="en-US" sz="2200" dirty="0"/>
              <a:t>() and </a:t>
            </a:r>
            <a:r>
              <a:rPr lang="en-US" sz="2200" dirty="0" err="1"/>
              <a:t>geom_bar</a:t>
            </a:r>
            <a:r>
              <a:rPr lang="en-US" sz="2200" dirty="0"/>
              <a:t>(). Some plots have additional information that needs to be given</a:t>
            </a:r>
          </a:p>
          <a:p>
            <a:endParaRPr lang="en-US" sz="2200" dirty="0"/>
          </a:p>
          <a:p>
            <a:r>
              <a:rPr lang="en-US" sz="2200" dirty="0"/>
              <a:t>Use </a:t>
            </a:r>
            <a:r>
              <a:rPr lang="en-US" sz="2200" dirty="0" err="1"/>
              <a:t>colour</a:t>
            </a:r>
            <a:r>
              <a:rPr lang="en-US" sz="2200" dirty="0"/>
              <a:t> or fill to </a:t>
            </a:r>
            <a:r>
              <a:rPr lang="en-US" sz="2200" dirty="0" err="1"/>
              <a:t>colour</a:t>
            </a:r>
            <a:r>
              <a:rPr lang="en-US" sz="2200" dirty="0"/>
              <a:t> your plots</a:t>
            </a:r>
          </a:p>
          <a:p>
            <a:endParaRPr lang="en-US" sz="2200" dirty="0"/>
          </a:p>
          <a:p>
            <a:r>
              <a:rPr lang="en-US" sz="2200" dirty="0"/>
              <a:t>Scale and label your axes using theme()</a:t>
            </a:r>
          </a:p>
          <a:p>
            <a:endParaRPr lang="en-US" sz="2200" dirty="0"/>
          </a:p>
          <a:p>
            <a:r>
              <a:rPr lang="en-US" sz="2200" dirty="0"/>
              <a:t>Split data out into different groups for plotting using </a:t>
            </a:r>
            <a:r>
              <a:rPr lang="en-US" sz="2200" dirty="0" err="1"/>
              <a:t>facet_wrap</a:t>
            </a:r>
            <a:r>
              <a:rPr lang="en-US" sz="2200" dirty="0"/>
              <a:t>()</a:t>
            </a:r>
          </a:p>
          <a:p>
            <a:endParaRPr lang="en-US" sz="2200" dirty="0"/>
          </a:p>
          <a:p>
            <a:r>
              <a:rPr lang="en-US" sz="2200" dirty="0"/>
              <a:t>Use </a:t>
            </a:r>
            <a:r>
              <a:rPr lang="en-US" sz="2200" dirty="0" err="1"/>
              <a:t>geom_smooth</a:t>
            </a:r>
            <a:r>
              <a:rPr lang="en-US" sz="2200" dirty="0"/>
              <a:t>() to add a linear model to your plot</a:t>
            </a:r>
          </a:p>
        </p:txBody>
      </p:sp>
    </p:spTree>
    <p:extLst>
      <p:ext uri="{BB962C8B-B14F-4D97-AF65-F5344CB8AC3E}">
        <p14:creationId xmlns:p14="http://schemas.microsoft.com/office/powerpoint/2010/main" val="304563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92927B-72BE-0E4F-8B60-6373E618A2F2}"/>
              </a:ext>
            </a:extLst>
          </p:cNvPr>
          <p:cNvSpPr txBox="1"/>
          <p:nvPr/>
        </p:nvSpPr>
        <p:spPr>
          <a:xfrm>
            <a:off x="1083560" y="134497"/>
            <a:ext cx="9889240" cy="492443"/>
          </a:xfrm>
          <a:prstGeom prst="rect">
            <a:avLst/>
          </a:prstGeom>
          <a:noFill/>
        </p:spPr>
        <p:txBody>
          <a:bodyPr wrap="square" rtlCol="0">
            <a:spAutoFit/>
          </a:bodyPr>
          <a:lstStyle/>
          <a:p>
            <a:pPr algn="ctr"/>
            <a:r>
              <a:rPr lang="en-US" sz="2600" dirty="0"/>
              <a:t>The basic setup</a:t>
            </a:r>
          </a:p>
        </p:txBody>
      </p:sp>
      <p:sp>
        <p:nvSpPr>
          <p:cNvPr id="5" name="TextBox 4">
            <a:extLst>
              <a:ext uri="{FF2B5EF4-FFF2-40B4-BE49-F238E27FC236}">
                <a16:creationId xmlns:a16="http://schemas.microsoft.com/office/drawing/2014/main" id="{2CDC601F-23C4-EE48-9820-42D4DAE5F73E}"/>
              </a:ext>
            </a:extLst>
          </p:cNvPr>
          <p:cNvSpPr txBox="1"/>
          <p:nvPr/>
        </p:nvSpPr>
        <p:spPr>
          <a:xfrm>
            <a:off x="465578" y="768821"/>
            <a:ext cx="11260843" cy="492443"/>
          </a:xfrm>
          <a:prstGeom prst="rect">
            <a:avLst/>
          </a:prstGeom>
          <a:noFill/>
        </p:spPr>
        <p:txBody>
          <a:bodyPr wrap="square" rtlCol="0">
            <a:spAutoFit/>
          </a:bodyPr>
          <a:lstStyle/>
          <a:p>
            <a:pPr algn="ctr"/>
            <a:r>
              <a:rPr lang="en-US" sz="2600" dirty="0"/>
              <a:t>1.</a:t>
            </a:r>
            <a:r>
              <a:rPr lang="en-US" sz="2600" dirty="0">
                <a:solidFill>
                  <a:srgbClr val="FF0000"/>
                </a:solidFill>
              </a:rPr>
              <a:t> </a:t>
            </a: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geom_point</a:t>
            </a:r>
            <a:r>
              <a:rPr lang="en-US" sz="2600" dirty="0">
                <a:solidFill>
                  <a:schemeClr val="accent6">
                    <a:lumMod val="60000"/>
                    <a:lumOff val="40000"/>
                  </a:schemeClr>
                </a:solidFill>
              </a:rPr>
              <a:t>()</a:t>
            </a:r>
          </a:p>
        </p:txBody>
      </p:sp>
      <p:pic>
        <p:nvPicPr>
          <p:cNvPr id="6" name="Picture 5">
            <a:extLst>
              <a:ext uri="{FF2B5EF4-FFF2-40B4-BE49-F238E27FC236}">
                <a16:creationId xmlns:a16="http://schemas.microsoft.com/office/drawing/2014/main" id="{F74BDD8C-6C96-9549-AF33-F12112FA8377}"/>
              </a:ext>
            </a:extLst>
          </p:cNvPr>
          <p:cNvPicPr>
            <a:picLocks noChangeAspect="1"/>
          </p:cNvPicPr>
          <p:nvPr/>
        </p:nvPicPr>
        <p:blipFill>
          <a:blip r:embed="rId2"/>
          <a:stretch>
            <a:fillRect/>
          </a:stretch>
        </p:blipFill>
        <p:spPr>
          <a:xfrm>
            <a:off x="3542441" y="1502002"/>
            <a:ext cx="5107116" cy="4670690"/>
          </a:xfrm>
          <a:prstGeom prst="rect">
            <a:avLst/>
          </a:prstGeom>
        </p:spPr>
      </p:pic>
      <p:sp>
        <p:nvSpPr>
          <p:cNvPr id="7" name="TextBox 6">
            <a:extLst>
              <a:ext uri="{FF2B5EF4-FFF2-40B4-BE49-F238E27FC236}">
                <a16:creationId xmlns:a16="http://schemas.microsoft.com/office/drawing/2014/main" id="{B3EABCF3-C526-EC4B-A397-13586400C6BE}"/>
              </a:ext>
            </a:extLst>
          </p:cNvPr>
          <p:cNvSpPr txBox="1"/>
          <p:nvPr/>
        </p:nvSpPr>
        <p:spPr>
          <a:xfrm>
            <a:off x="4044847" y="6179113"/>
            <a:ext cx="4102304" cy="492443"/>
          </a:xfrm>
          <a:prstGeom prst="rect">
            <a:avLst/>
          </a:prstGeom>
          <a:noFill/>
        </p:spPr>
        <p:txBody>
          <a:bodyPr wrap="square" rtlCol="0">
            <a:spAutoFit/>
          </a:bodyPr>
          <a:lstStyle/>
          <a:p>
            <a:pPr algn="ctr"/>
            <a:r>
              <a:rPr lang="en-US" sz="2600" dirty="0">
                <a:solidFill>
                  <a:srgbClr val="00B050"/>
                </a:solidFill>
              </a:rPr>
              <a:t>confirm on x-axis</a:t>
            </a:r>
            <a:endParaRPr lang="en-US" sz="2600" dirty="0">
              <a:solidFill>
                <a:schemeClr val="accent6">
                  <a:lumMod val="60000"/>
                  <a:lumOff val="40000"/>
                </a:schemeClr>
              </a:solidFill>
            </a:endParaRPr>
          </a:p>
        </p:txBody>
      </p:sp>
      <p:sp>
        <p:nvSpPr>
          <p:cNvPr id="8" name="TextBox 7">
            <a:extLst>
              <a:ext uri="{FF2B5EF4-FFF2-40B4-BE49-F238E27FC236}">
                <a16:creationId xmlns:a16="http://schemas.microsoft.com/office/drawing/2014/main" id="{B82C64D8-8B86-5E4A-A3FA-169283876CB0}"/>
              </a:ext>
            </a:extLst>
          </p:cNvPr>
          <p:cNvSpPr txBox="1"/>
          <p:nvPr/>
        </p:nvSpPr>
        <p:spPr>
          <a:xfrm>
            <a:off x="276108" y="3182778"/>
            <a:ext cx="3134357" cy="492443"/>
          </a:xfrm>
          <a:prstGeom prst="rect">
            <a:avLst/>
          </a:prstGeom>
          <a:noFill/>
        </p:spPr>
        <p:txBody>
          <a:bodyPr wrap="square" rtlCol="0">
            <a:spAutoFit/>
          </a:bodyPr>
          <a:lstStyle/>
          <a:p>
            <a:pPr algn="ctr"/>
            <a:r>
              <a:rPr lang="en-US" sz="2600" dirty="0">
                <a:solidFill>
                  <a:schemeClr val="accent6">
                    <a:lumMod val="75000"/>
                  </a:schemeClr>
                </a:solidFill>
              </a:rPr>
              <a:t>death on y-axis</a:t>
            </a:r>
            <a:endParaRPr lang="en-US" sz="2600" dirty="0">
              <a:solidFill>
                <a:schemeClr val="accent6">
                  <a:lumMod val="60000"/>
                  <a:lumOff val="40000"/>
                </a:schemeClr>
              </a:solidFill>
            </a:endParaRPr>
          </a:p>
        </p:txBody>
      </p:sp>
    </p:spTree>
    <p:extLst>
      <p:ext uri="{BB962C8B-B14F-4D97-AF65-F5344CB8AC3E}">
        <p14:creationId xmlns:p14="http://schemas.microsoft.com/office/powerpoint/2010/main" val="24341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8C948-EB10-FA46-BF9F-3B64EC32D781}"/>
              </a:ext>
            </a:extLst>
          </p:cNvPr>
          <p:cNvSpPr txBox="1"/>
          <p:nvPr/>
        </p:nvSpPr>
        <p:spPr>
          <a:xfrm>
            <a:off x="1083560" y="134497"/>
            <a:ext cx="9889240" cy="492443"/>
          </a:xfrm>
          <a:prstGeom prst="rect">
            <a:avLst/>
          </a:prstGeom>
          <a:noFill/>
        </p:spPr>
        <p:txBody>
          <a:bodyPr wrap="square" rtlCol="0">
            <a:spAutoFit/>
          </a:bodyPr>
          <a:lstStyle/>
          <a:p>
            <a:pPr algn="ctr"/>
            <a:r>
              <a:rPr lang="en-US" sz="2600" dirty="0"/>
              <a:t>The </a:t>
            </a:r>
            <a:r>
              <a:rPr lang="en-US" sz="2600" dirty="0" err="1"/>
              <a:t>aes</a:t>
            </a:r>
            <a:r>
              <a:rPr lang="en-US" sz="2600" dirty="0"/>
              <a:t>() brackets</a:t>
            </a:r>
          </a:p>
        </p:txBody>
      </p:sp>
      <p:sp>
        <p:nvSpPr>
          <p:cNvPr id="5" name="TextBox 4">
            <a:extLst>
              <a:ext uri="{FF2B5EF4-FFF2-40B4-BE49-F238E27FC236}">
                <a16:creationId xmlns:a16="http://schemas.microsoft.com/office/drawing/2014/main" id="{64ED3BA5-417C-284B-B717-66102E66A41E}"/>
              </a:ext>
            </a:extLst>
          </p:cNvPr>
          <p:cNvSpPr txBox="1"/>
          <p:nvPr/>
        </p:nvSpPr>
        <p:spPr>
          <a:xfrm>
            <a:off x="465578" y="768821"/>
            <a:ext cx="11260843" cy="3693319"/>
          </a:xfrm>
          <a:prstGeom prst="rect">
            <a:avLst/>
          </a:prstGeom>
          <a:noFill/>
        </p:spPr>
        <p:txBody>
          <a:bodyPr wrap="square" rtlCol="0">
            <a:spAutoFit/>
          </a:bodyPr>
          <a:lstStyle/>
          <a:p>
            <a:pPr algn="ct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confirm</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geom_point</a:t>
            </a:r>
            <a:r>
              <a:rPr lang="en-US" sz="2600" dirty="0">
                <a:solidFill>
                  <a:schemeClr val="accent6">
                    <a:lumMod val="60000"/>
                    <a:lumOff val="40000"/>
                  </a:schemeClr>
                </a:solidFill>
              </a:rPr>
              <a:t>()</a:t>
            </a:r>
          </a:p>
          <a:p>
            <a:endParaRPr lang="en-US" sz="2600" dirty="0">
              <a:solidFill>
                <a:schemeClr val="accent6">
                  <a:lumMod val="60000"/>
                  <a:lumOff val="40000"/>
                </a:schemeClr>
              </a:solidFill>
            </a:endParaRPr>
          </a:p>
          <a:p>
            <a:r>
              <a:rPr lang="en-US" sz="2600" dirty="0"/>
              <a:t>We use the </a:t>
            </a:r>
            <a:r>
              <a:rPr lang="en-US" sz="2600" dirty="0" err="1"/>
              <a:t>aes</a:t>
            </a:r>
            <a:r>
              <a:rPr lang="en-US" sz="2600" dirty="0"/>
              <a:t>() brackets when we want to specify a column in our data frame</a:t>
            </a:r>
          </a:p>
          <a:p>
            <a:endParaRPr lang="en-US" sz="2600" dirty="0"/>
          </a:p>
          <a:p>
            <a:r>
              <a:rPr lang="en-US" sz="2600" dirty="0"/>
              <a:t>We write what we want to assign (e.g. the x-axis or the y-axis), equals and the column we want to choose</a:t>
            </a:r>
          </a:p>
          <a:p>
            <a:endParaRPr lang="en-US" sz="2600" dirty="0"/>
          </a:p>
          <a:p>
            <a:r>
              <a:rPr lang="en-US" sz="2600" dirty="0"/>
              <a:t>The names within the </a:t>
            </a:r>
            <a:r>
              <a:rPr lang="en-US" sz="2600" dirty="0" err="1"/>
              <a:t>aes</a:t>
            </a:r>
            <a:r>
              <a:rPr lang="en-US" sz="2600" dirty="0"/>
              <a:t>() brackets need to be in your data frame column names, otherwise you’ll get an error</a:t>
            </a:r>
          </a:p>
        </p:txBody>
      </p:sp>
    </p:spTree>
    <p:extLst>
      <p:ext uri="{BB962C8B-B14F-4D97-AF65-F5344CB8AC3E}">
        <p14:creationId xmlns:p14="http://schemas.microsoft.com/office/powerpoint/2010/main" val="17821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E4E76E-01F2-174D-9E4C-2AD6D871FE11}"/>
              </a:ext>
            </a:extLst>
          </p:cNvPr>
          <p:cNvSpPr txBox="1"/>
          <p:nvPr/>
        </p:nvSpPr>
        <p:spPr>
          <a:xfrm>
            <a:off x="1083560" y="134497"/>
            <a:ext cx="9889240" cy="492443"/>
          </a:xfrm>
          <a:prstGeom prst="rect">
            <a:avLst/>
          </a:prstGeom>
          <a:noFill/>
        </p:spPr>
        <p:txBody>
          <a:bodyPr wrap="square" rtlCol="0">
            <a:spAutoFit/>
          </a:bodyPr>
          <a:lstStyle/>
          <a:p>
            <a:pPr algn="ctr"/>
            <a:r>
              <a:rPr lang="en-US" sz="2600" dirty="0"/>
              <a:t>Different types of plot</a:t>
            </a:r>
          </a:p>
        </p:txBody>
      </p:sp>
      <p:sp>
        <p:nvSpPr>
          <p:cNvPr id="5" name="TextBox 4">
            <a:extLst>
              <a:ext uri="{FF2B5EF4-FFF2-40B4-BE49-F238E27FC236}">
                <a16:creationId xmlns:a16="http://schemas.microsoft.com/office/drawing/2014/main" id="{90B8E3D9-F072-DB45-A721-5B680DD1B74F}"/>
              </a:ext>
            </a:extLst>
          </p:cNvPr>
          <p:cNvSpPr txBox="1"/>
          <p:nvPr/>
        </p:nvSpPr>
        <p:spPr>
          <a:xfrm>
            <a:off x="465578" y="768821"/>
            <a:ext cx="11260843" cy="5293757"/>
          </a:xfrm>
          <a:prstGeom prst="rect">
            <a:avLst/>
          </a:prstGeom>
          <a:noFill/>
        </p:spPr>
        <p:txBody>
          <a:bodyPr wrap="square" rtlCol="0">
            <a:spAutoFit/>
          </a:bodyPr>
          <a:lstStyle/>
          <a:p>
            <a:r>
              <a:rPr lang="en-US" sz="2600" dirty="0"/>
              <a:t>There’s lots of different types of plot in </a:t>
            </a:r>
            <a:r>
              <a:rPr lang="en-US" sz="2600" dirty="0" err="1"/>
              <a:t>ggplot</a:t>
            </a:r>
            <a:endParaRPr lang="en-US" sz="2600" dirty="0"/>
          </a:p>
          <a:p>
            <a:endParaRPr lang="en-US" sz="2600" dirty="0"/>
          </a:p>
          <a:p>
            <a:r>
              <a:rPr lang="en-US" sz="2600" dirty="0"/>
              <a:t>We previously plotted a dot plot which is often useful if you’re plotting 2 continuous variables against one another (e.g. cases vs deaths)</a:t>
            </a:r>
          </a:p>
          <a:p>
            <a:endParaRPr lang="en-US" sz="2600" dirty="0"/>
          </a:p>
          <a:p>
            <a:r>
              <a:rPr lang="en-US" sz="2600" dirty="0"/>
              <a:t>Some other useful ones:</a:t>
            </a:r>
          </a:p>
          <a:p>
            <a:pPr marL="457200" indent="-457200">
              <a:buFont typeface="Arial" panose="020B0604020202020204" pitchFamily="34" charset="0"/>
              <a:buChar char="•"/>
            </a:pPr>
            <a:r>
              <a:rPr lang="en-US" sz="2600" dirty="0" err="1"/>
              <a:t>geom_bar</a:t>
            </a:r>
            <a:r>
              <a:rPr lang="en-US" sz="2600" dirty="0"/>
              <a:t>() – bar plot, useful for when you have one categorical variable and one continuous variable</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err="1"/>
              <a:t>geom_histogram</a:t>
            </a:r>
            <a:r>
              <a:rPr lang="en-US" sz="2600" dirty="0"/>
              <a:t>() – useful for when you want to plot a distribution of values</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err="1"/>
              <a:t>geom_density</a:t>
            </a:r>
            <a:r>
              <a:rPr lang="en-US" sz="2600" dirty="0"/>
              <a:t>() – similar to </a:t>
            </a:r>
            <a:r>
              <a:rPr lang="en-US" sz="2600" dirty="0" err="1"/>
              <a:t>geom_histogram</a:t>
            </a:r>
            <a:r>
              <a:rPr lang="en-US" sz="2600" dirty="0"/>
              <a:t>(), useful for when you want to plot a distribution of values</a:t>
            </a:r>
          </a:p>
        </p:txBody>
      </p:sp>
    </p:spTree>
    <p:extLst>
      <p:ext uri="{BB962C8B-B14F-4D97-AF65-F5344CB8AC3E}">
        <p14:creationId xmlns:p14="http://schemas.microsoft.com/office/powerpoint/2010/main" val="1798831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44AFC8-16F7-B94F-B184-4823D46D8A6F}"/>
              </a:ext>
            </a:extLst>
          </p:cNvPr>
          <p:cNvSpPr txBox="1"/>
          <p:nvPr/>
        </p:nvSpPr>
        <p:spPr>
          <a:xfrm>
            <a:off x="1083560" y="134497"/>
            <a:ext cx="9889240" cy="492443"/>
          </a:xfrm>
          <a:prstGeom prst="rect">
            <a:avLst/>
          </a:prstGeom>
          <a:noFill/>
        </p:spPr>
        <p:txBody>
          <a:bodyPr wrap="square" rtlCol="0">
            <a:spAutoFit/>
          </a:bodyPr>
          <a:lstStyle/>
          <a:p>
            <a:pPr algn="ctr"/>
            <a:r>
              <a:rPr lang="en-US" sz="2600" dirty="0"/>
              <a:t>Bar plots</a:t>
            </a:r>
          </a:p>
        </p:txBody>
      </p:sp>
      <p:sp>
        <p:nvSpPr>
          <p:cNvPr id="5" name="TextBox 4">
            <a:extLst>
              <a:ext uri="{FF2B5EF4-FFF2-40B4-BE49-F238E27FC236}">
                <a16:creationId xmlns:a16="http://schemas.microsoft.com/office/drawing/2014/main" id="{27BD01DB-0A78-674A-B885-2B33E1F56F8F}"/>
              </a:ext>
            </a:extLst>
          </p:cNvPr>
          <p:cNvSpPr txBox="1"/>
          <p:nvPr/>
        </p:nvSpPr>
        <p:spPr>
          <a:xfrm>
            <a:off x="1293486" y="2998336"/>
            <a:ext cx="11260843" cy="492443"/>
          </a:xfrm>
          <a:prstGeom prst="rect">
            <a:avLst/>
          </a:prstGeom>
          <a:noFill/>
        </p:spPr>
        <p:txBody>
          <a:bodyPr wrap="square" rtlCol="0">
            <a:spAutoFit/>
          </a:bodyPr>
          <a:lstStyle/>
          <a:p>
            <a:pPr algn="ct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Country</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geom_bar</a:t>
            </a:r>
            <a:r>
              <a:rPr lang="en-US" sz="2600" dirty="0">
                <a:solidFill>
                  <a:schemeClr val="accent6">
                    <a:lumMod val="60000"/>
                    <a:lumOff val="40000"/>
                  </a:schemeClr>
                </a:solidFill>
              </a:rPr>
              <a:t>(stat = “identity”)</a:t>
            </a:r>
          </a:p>
        </p:txBody>
      </p:sp>
      <p:sp>
        <p:nvSpPr>
          <p:cNvPr id="7" name="TextBox 6">
            <a:extLst>
              <a:ext uri="{FF2B5EF4-FFF2-40B4-BE49-F238E27FC236}">
                <a16:creationId xmlns:a16="http://schemas.microsoft.com/office/drawing/2014/main" id="{40FA502E-593B-C54E-BCF2-05FC16C87D64}"/>
              </a:ext>
            </a:extLst>
          </p:cNvPr>
          <p:cNvSpPr txBox="1"/>
          <p:nvPr/>
        </p:nvSpPr>
        <p:spPr>
          <a:xfrm>
            <a:off x="465578" y="958286"/>
            <a:ext cx="11260843" cy="492443"/>
          </a:xfrm>
          <a:prstGeom prst="rect">
            <a:avLst/>
          </a:prstGeom>
          <a:noFill/>
        </p:spPr>
        <p:txBody>
          <a:bodyPr wrap="square" rtlCol="0">
            <a:spAutoFit/>
          </a:bodyPr>
          <a:lstStyle/>
          <a:p>
            <a:r>
              <a:rPr lang="en-US" sz="2600" dirty="0"/>
              <a:t>The basic setup is the same:</a:t>
            </a:r>
          </a:p>
        </p:txBody>
      </p:sp>
      <p:cxnSp>
        <p:nvCxnSpPr>
          <p:cNvPr id="8" name="Straight Arrow Connector 7">
            <a:extLst>
              <a:ext uri="{FF2B5EF4-FFF2-40B4-BE49-F238E27FC236}">
                <a16:creationId xmlns:a16="http://schemas.microsoft.com/office/drawing/2014/main" id="{7B9C3A7E-CF5C-D444-B940-AEF0BC26A503}"/>
              </a:ext>
            </a:extLst>
          </p:cNvPr>
          <p:cNvCxnSpPr>
            <a:cxnSpLocks/>
          </p:cNvCxnSpPr>
          <p:nvPr/>
        </p:nvCxnSpPr>
        <p:spPr>
          <a:xfrm flipV="1">
            <a:off x="1952368" y="3422825"/>
            <a:ext cx="685796" cy="6474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1512FE-542B-774C-ACED-AFF9BBD09084}"/>
              </a:ext>
            </a:extLst>
          </p:cNvPr>
          <p:cNvSpPr txBox="1"/>
          <p:nvPr/>
        </p:nvSpPr>
        <p:spPr>
          <a:xfrm>
            <a:off x="-71797" y="3954162"/>
            <a:ext cx="2310714" cy="646331"/>
          </a:xfrm>
          <a:prstGeom prst="rect">
            <a:avLst/>
          </a:prstGeom>
          <a:noFill/>
        </p:spPr>
        <p:txBody>
          <a:bodyPr wrap="square" rtlCol="0">
            <a:spAutoFit/>
          </a:bodyPr>
          <a:lstStyle/>
          <a:p>
            <a:pPr algn="ctr"/>
            <a:r>
              <a:rPr lang="en-US" dirty="0">
                <a:solidFill>
                  <a:srgbClr val="FF0000"/>
                </a:solidFill>
              </a:rPr>
              <a:t>Tells R to create a </a:t>
            </a:r>
            <a:r>
              <a:rPr lang="en-US" dirty="0" err="1">
                <a:solidFill>
                  <a:srgbClr val="FF0000"/>
                </a:solidFill>
              </a:rPr>
              <a:t>ggplot</a:t>
            </a:r>
            <a:endParaRPr lang="en-US" dirty="0">
              <a:solidFill>
                <a:srgbClr val="FF0000"/>
              </a:solidFill>
            </a:endParaRPr>
          </a:p>
        </p:txBody>
      </p:sp>
      <p:cxnSp>
        <p:nvCxnSpPr>
          <p:cNvPr id="10" name="Straight Arrow Connector 9">
            <a:extLst>
              <a:ext uri="{FF2B5EF4-FFF2-40B4-BE49-F238E27FC236}">
                <a16:creationId xmlns:a16="http://schemas.microsoft.com/office/drawing/2014/main" id="{531F941C-7AF6-1A44-89E0-4D107764713B}"/>
              </a:ext>
            </a:extLst>
          </p:cNvPr>
          <p:cNvCxnSpPr>
            <a:cxnSpLocks/>
          </p:cNvCxnSpPr>
          <p:nvPr/>
        </p:nvCxnSpPr>
        <p:spPr>
          <a:xfrm flipV="1">
            <a:off x="1385270" y="3459523"/>
            <a:ext cx="2086979" cy="21395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30950-4AFF-C740-95AA-7BB135353E34}"/>
              </a:ext>
            </a:extLst>
          </p:cNvPr>
          <p:cNvSpPr txBox="1"/>
          <p:nvPr/>
        </p:nvSpPr>
        <p:spPr>
          <a:xfrm>
            <a:off x="0" y="5599031"/>
            <a:ext cx="3383116" cy="646331"/>
          </a:xfrm>
          <a:prstGeom prst="rect">
            <a:avLst/>
          </a:prstGeom>
          <a:noFill/>
        </p:spPr>
        <p:txBody>
          <a:bodyPr wrap="square" rtlCol="0">
            <a:spAutoFit/>
          </a:bodyPr>
          <a:lstStyle/>
          <a:p>
            <a:pPr algn="ctr"/>
            <a:r>
              <a:rPr lang="en-US" dirty="0">
                <a:solidFill>
                  <a:srgbClr val="0070C0"/>
                </a:solidFill>
              </a:rPr>
              <a:t>The first bit in the brackets tells R which data frame to use</a:t>
            </a:r>
          </a:p>
        </p:txBody>
      </p:sp>
      <p:cxnSp>
        <p:nvCxnSpPr>
          <p:cNvPr id="12" name="Straight Arrow Connector 11">
            <a:extLst>
              <a:ext uri="{FF2B5EF4-FFF2-40B4-BE49-F238E27FC236}">
                <a16:creationId xmlns:a16="http://schemas.microsoft.com/office/drawing/2014/main" id="{FF3D39A9-9976-5B46-BCE7-FDDBAE5544A1}"/>
              </a:ext>
            </a:extLst>
          </p:cNvPr>
          <p:cNvCxnSpPr>
            <a:cxnSpLocks/>
          </p:cNvCxnSpPr>
          <p:nvPr/>
        </p:nvCxnSpPr>
        <p:spPr>
          <a:xfrm flipH="1">
            <a:off x="4329722" y="2174547"/>
            <a:ext cx="629318" cy="8850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0B9DBA-1E9C-C04A-8834-938941A3C9F8}"/>
              </a:ext>
            </a:extLst>
          </p:cNvPr>
          <p:cNvSpPr txBox="1"/>
          <p:nvPr/>
        </p:nvSpPr>
        <p:spPr>
          <a:xfrm>
            <a:off x="4772137" y="1566696"/>
            <a:ext cx="6200663" cy="923330"/>
          </a:xfrm>
          <a:prstGeom prst="rect">
            <a:avLst/>
          </a:prstGeom>
          <a:noFill/>
        </p:spPr>
        <p:txBody>
          <a:bodyPr wrap="square" rtlCol="0">
            <a:spAutoFit/>
          </a:bodyPr>
          <a:lstStyle/>
          <a:p>
            <a:pPr algn="ctr"/>
            <a:r>
              <a:rPr lang="en-US" dirty="0">
                <a:solidFill>
                  <a:srgbClr val="FFC000"/>
                </a:solidFill>
              </a:rPr>
              <a:t>In the </a:t>
            </a:r>
            <a:r>
              <a:rPr lang="en-US" dirty="0" err="1">
                <a:solidFill>
                  <a:srgbClr val="FFC000"/>
                </a:solidFill>
              </a:rPr>
              <a:t>aes</a:t>
            </a:r>
            <a:r>
              <a:rPr lang="en-US" dirty="0">
                <a:solidFill>
                  <a:srgbClr val="FFC000"/>
                </a:solidFill>
              </a:rPr>
              <a:t>() part, we give R more information about what we want to plot. Names within the </a:t>
            </a:r>
            <a:r>
              <a:rPr lang="en-US" dirty="0" err="1">
                <a:solidFill>
                  <a:srgbClr val="FFC000"/>
                </a:solidFill>
              </a:rPr>
              <a:t>aes</a:t>
            </a:r>
            <a:r>
              <a:rPr lang="en-US" dirty="0">
                <a:solidFill>
                  <a:srgbClr val="FFC000"/>
                </a:solidFill>
              </a:rPr>
              <a:t>() are the column names in our data frame</a:t>
            </a:r>
          </a:p>
        </p:txBody>
      </p:sp>
      <p:cxnSp>
        <p:nvCxnSpPr>
          <p:cNvPr id="14" name="Straight Arrow Connector 13">
            <a:extLst>
              <a:ext uri="{FF2B5EF4-FFF2-40B4-BE49-F238E27FC236}">
                <a16:creationId xmlns:a16="http://schemas.microsoft.com/office/drawing/2014/main" id="{F3E41AD5-33C3-0143-8B2C-08E602603495}"/>
              </a:ext>
            </a:extLst>
          </p:cNvPr>
          <p:cNvCxnSpPr>
            <a:cxnSpLocks/>
          </p:cNvCxnSpPr>
          <p:nvPr/>
        </p:nvCxnSpPr>
        <p:spPr>
          <a:xfrm flipV="1">
            <a:off x="4765090" y="3423899"/>
            <a:ext cx="193951" cy="8145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6502D8-8BFB-BA43-B143-9068768AA4F8}"/>
              </a:ext>
            </a:extLst>
          </p:cNvPr>
          <p:cNvSpPr txBox="1"/>
          <p:nvPr/>
        </p:nvSpPr>
        <p:spPr>
          <a:xfrm>
            <a:off x="2998806" y="4373252"/>
            <a:ext cx="3383116" cy="1292662"/>
          </a:xfrm>
          <a:prstGeom prst="rect">
            <a:avLst/>
          </a:prstGeom>
          <a:noFill/>
        </p:spPr>
        <p:txBody>
          <a:bodyPr wrap="square" rtlCol="0">
            <a:spAutoFit/>
          </a:bodyPr>
          <a:lstStyle/>
          <a:p>
            <a:pPr algn="ctr"/>
            <a:r>
              <a:rPr lang="en-US" sz="2600" dirty="0">
                <a:solidFill>
                  <a:srgbClr val="00B050"/>
                </a:solidFill>
              </a:rPr>
              <a:t>What we want to plot on the x-axis – this time a categorical variable</a:t>
            </a:r>
          </a:p>
        </p:txBody>
      </p:sp>
      <p:cxnSp>
        <p:nvCxnSpPr>
          <p:cNvPr id="16" name="Straight Arrow Connector 15">
            <a:extLst>
              <a:ext uri="{FF2B5EF4-FFF2-40B4-BE49-F238E27FC236}">
                <a16:creationId xmlns:a16="http://schemas.microsoft.com/office/drawing/2014/main" id="{1FBC9587-36EA-0946-8ABD-26A3C96CE3E5}"/>
              </a:ext>
            </a:extLst>
          </p:cNvPr>
          <p:cNvCxnSpPr>
            <a:cxnSpLocks/>
          </p:cNvCxnSpPr>
          <p:nvPr/>
        </p:nvCxnSpPr>
        <p:spPr>
          <a:xfrm flipV="1">
            <a:off x="6741799" y="3423901"/>
            <a:ext cx="259172" cy="24758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9FEF3-CDB2-9B4B-92FB-1C5AC318E221}"/>
              </a:ext>
            </a:extLst>
          </p:cNvPr>
          <p:cNvSpPr txBox="1"/>
          <p:nvPr/>
        </p:nvSpPr>
        <p:spPr>
          <a:xfrm>
            <a:off x="4886779" y="5800677"/>
            <a:ext cx="3383116" cy="646331"/>
          </a:xfrm>
          <a:prstGeom prst="rect">
            <a:avLst/>
          </a:prstGeom>
          <a:noFill/>
        </p:spPr>
        <p:txBody>
          <a:bodyPr wrap="square" rtlCol="0">
            <a:spAutoFit/>
          </a:bodyPr>
          <a:lstStyle/>
          <a:p>
            <a:pPr algn="ctr"/>
            <a:r>
              <a:rPr lang="en-US" dirty="0">
                <a:solidFill>
                  <a:schemeClr val="accent6">
                    <a:lumMod val="75000"/>
                  </a:schemeClr>
                </a:solidFill>
              </a:rPr>
              <a:t>What we want to plot on the y-axis</a:t>
            </a:r>
          </a:p>
        </p:txBody>
      </p:sp>
      <p:cxnSp>
        <p:nvCxnSpPr>
          <p:cNvPr id="18" name="Straight Arrow Connector 17">
            <a:extLst>
              <a:ext uri="{FF2B5EF4-FFF2-40B4-BE49-F238E27FC236}">
                <a16:creationId xmlns:a16="http://schemas.microsoft.com/office/drawing/2014/main" id="{83C3E23F-D3C9-7048-A575-44348146791D}"/>
              </a:ext>
            </a:extLst>
          </p:cNvPr>
          <p:cNvCxnSpPr>
            <a:cxnSpLocks/>
          </p:cNvCxnSpPr>
          <p:nvPr/>
        </p:nvCxnSpPr>
        <p:spPr>
          <a:xfrm flipV="1">
            <a:off x="7540586" y="3359806"/>
            <a:ext cx="348697" cy="1816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05C5AD-E468-FE4B-AFB3-D568961D9781}"/>
              </a:ext>
            </a:extLst>
          </p:cNvPr>
          <p:cNvSpPr txBox="1"/>
          <p:nvPr/>
        </p:nvSpPr>
        <p:spPr>
          <a:xfrm>
            <a:off x="6741799" y="5176127"/>
            <a:ext cx="2310714" cy="369332"/>
          </a:xfrm>
          <a:prstGeom prst="rect">
            <a:avLst/>
          </a:prstGeom>
          <a:noFill/>
        </p:spPr>
        <p:txBody>
          <a:bodyPr wrap="square" rtlCol="0">
            <a:spAutoFit/>
          </a:bodyPr>
          <a:lstStyle/>
          <a:p>
            <a:pPr algn="ctr"/>
            <a:r>
              <a:rPr lang="en-US" dirty="0">
                <a:solidFill>
                  <a:schemeClr val="bg1">
                    <a:lumMod val="50000"/>
                  </a:schemeClr>
                </a:solidFill>
              </a:rPr>
              <a:t>We add things to the plot using +</a:t>
            </a:r>
          </a:p>
        </p:txBody>
      </p:sp>
      <p:cxnSp>
        <p:nvCxnSpPr>
          <p:cNvPr id="20" name="Straight Arrow Connector 19">
            <a:extLst>
              <a:ext uri="{FF2B5EF4-FFF2-40B4-BE49-F238E27FC236}">
                <a16:creationId xmlns:a16="http://schemas.microsoft.com/office/drawing/2014/main" id="{927383C8-28DB-9F41-8C32-F8158B31499F}"/>
              </a:ext>
            </a:extLst>
          </p:cNvPr>
          <p:cNvCxnSpPr>
            <a:cxnSpLocks/>
          </p:cNvCxnSpPr>
          <p:nvPr/>
        </p:nvCxnSpPr>
        <p:spPr>
          <a:xfrm flipH="1" flipV="1">
            <a:off x="9962931" y="3397041"/>
            <a:ext cx="276701" cy="5952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64F108F-8CAE-7141-91C5-913886FE56E1}"/>
              </a:ext>
            </a:extLst>
          </p:cNvPr>
          <p:cNvSpPr txBox="1"/>
          <p:nvPr/>
        </p:nvSpPr>
        <p:spPr>
          <a:xfrm>
            <a:off x="8804267" y="3992268"/>
            <a:ext cx="3383116" cy="2492990"/>
          </a:xfrm>
          <a:prstGeom prst="rect">
            <a:avLst/>
          </a:prstGeom>
          <a:noFill/>
        </p:spPr>
        <p:txBody>
          <a:bodyPr wrap="square" rtlCol="0">
            <a:spAutoFit/>
          </a:bodyPr>
          <a:lstStyle/>
          <a:p>
            <a:pPr algn="ctr"/>
            <a:r>
              <a:rPr lang="en-US" sz="2600" dirty="0">
                <a:solidFill>
                  <a:schemeClr val="accent6">
                    <a:lumMod val="60000"/>
                    <a:lumOff val="40000"/>
                  </a:schemeClr>
                </a:solidFill>
              </a:rPr>
              <a:t>The type of plot. We need to add the</a:t>
            </a:r>
          </a:p>
          <a:p>
            <a:pPr algn="ctr"/>
            <a:r>
              <a:rPr lang="en-US" sz="2600" dirty="0">
                <a:solidFill>
                  <a:schemeClr val="accent6">
                    <a:lumMod val="60000"/>
                    <a:lumOff val="40000"/>
                  </a:schemeClr>
                </a:solidFill>
              </a:rPr>
              <a:t>‘stat = “identity”’ part for bar charts to tell R to use the actual data in the data frame</a:t>
            </a:r>
          </a:p>
        </p:txBody>
      </p:sp>
    </p:spTree>
    <p:extLst>
      <p:ext uri="{BB962C8B-B14F-4D97-AF65-F5344CB8AC3E}">
        <p14:creationId xmlns:p14="http://schemas.microsoft.com/office/powerpoint/2010/main" val="270543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464DC7-623A-614B-8609-2228C5AD003D}"/>
              </a:ext>
            </a:extLst>
          </p:cNvPr>
          <p:cNvSpPr txBox="1"/>
          <p:nvPr/>
        </p:nvSpPr>
        <p:spPr>
          <a:xfrm>
            <a:off x="1083560" y="134497"/>
            <a:ext cx="9889240" cy="492443"/>
          </a:xfrm>
          <a:prstGeom prst="rect">
            <a:avLst/>
          </a:prstGeom>
          <a:noFill/>
        </p:spPr>
        <p:txBody>
          <a:bodyPr wrap="square" rtlCol="0">
            <a:spAutoFit/>
          </a:bodyPr>
          <a:lstStyle/>
          <a:p>
            <a:pPr algn="ctr"/>
            <a:r>
              <a:rPr lang="en-US" sz="2600" dirty="0"/>
              <a:t>Bar plots</a:t>
            </a:r>
          </a:p>
        </p:txBody>
      </p:sp>
      <p:sp>
        <p:nvSpPr>
          <p:cNvPr id="5" name="TextBox 4">
            <a:extLst>
              <a:ext uri="{FF2B5EF4-FFF2-40B4-BE49-F238E27FC236}">
                <a16:creationId xmlns:a16="http://schemas.microsoft.com/office/drawing/2014/main" id="{BF0FEDB8-D531-BD44-A725-40DB144F48C7}"/>
              </a:ext>
            </a:extLst>
          </p:cNvPr>
          <p:cNvSpPr txBox="1"/>
          <p:nvPr/>
        </p:nvSpPr>
        <p:spPr>
          <a:xfrm>
            <a:off x="397758" y="811190"/>
            <a:ext cx="11260843" cy="492443"/>
          </a:xfrm>
          <a:prstGeom prst="rect">
            <a:avLst/>
          </a:prstGeom>
          <a:noFill/>
        </p:spPr>
        <p:txBody>
          <a:bodyPr wrap="square" rtlCol="0">
            <a:spAutoFit/>
          </a:bodyPr>
          <a:lstStyle/>
          <a:p>
            <a:pPr algn="ctr"/>
            <a:r>
              <a:rPr lang="en-US" sz="2600" dirty="0"/>
              <a:t>2.</a:t>
            </a:r>
            <a:r>
              <a:rPr lang="en-US" sz="2600" dirty="0">
                <a:solidFill>
                  <a:srgbClr val="FF0000"/>
                </a:solidFill>
              </a:rPr>
              <a:t> </a:t>
            </a:r>
            <a:r>
              <a:rPr lang="en-US" sz="2600" dirty="0" err="1">
                <a:solidFill>
                  <a:srgbClr val="FF0000"/>
                </a:solidFill>
              </a:rPr>
              <a:t>ggplot</a:t>
            </a:r>
            <a:r>
              <a:rPr lang="en-US" sz="2600" dirty="0"/>
              <a:t>(</a:t>
            </a:r>
            <a:r>
              <a:rPr lang="en-US" sz="2600" dirty="0" err="1">
                <a:solidFill>
                  <a:srgbClr val="0070C0"/>
                </a:solidFill>
              </a:rPr>
              <a:t>covid</a:t>
            </a:r>
            <a:r>
              <a:rPr lang="en-US" sz="2600" dirty="0"/>
              <a:t>,</a:t>
            </a:r>
            <a:r>
              <a:rPr lang="en-US" sz="2600" dirty="0">
                <a:solidFill>
                  <a:srgbClr val="FF0000"/>
                </a:solidFill>
              </a:rPr>
              <a:t> </a:t>
            </a:r>
            <a:r>
              <a:rPr lang="en-US" sz="2600" dirty="0" err="1">
                <a:solidFill>
                  <a:srgbClr val="FFC000"/>
                </a:solidFill>
              </a:rPr>
              <a:t>aes</a:t>
            </a:r>
            <a:r>
              <a:rPr lang="en-US" sz="2600" dirty="0">
                <a:solidFill>
                  <a:srgbClr val="FFC000"/>
                </a:solidFill>
              </a:rPr>
              <a:t>(</a:t>
            </a:r>
            <a:r>
              <a:rPr lang="en-US" sz="2600" dirty="0">
                <a:solidFill>
                  <a:srgbClr val="00B050"/>
                </a:solidFill>
              </a:rPr>
              <a:t>x = Country</a:t>
            </a:r>
            <a:r>
              <a:rPr lang="en-US" sz="2600" dirty="0"/>
              <a:t>,</a:t>
            </a:r>
            <a:r>
              <a:rPr lang="en-US" sz="2600" dirty="0">
                <a:solidFill>
                  <a:srgbClr val="FF0000"/>
                </a:solidFill>
              </a:rPr>
              <a:t> </a:t>
            </a:r>
            <a:r>
              <a:rPr lang="en-US" sz="2600" dirty="0">
                <a:solidFill>
                  <a:schemeClr val="accent6">
                    <a:lumMod val="75000"/>
                  </a:schemeClr>
                </a:solidFill>
              </a:rPr>
              <a:t>y = death</a:t>
            </a:r>
            <a:r>
              <a:rPr lang="en-US" sz="2600" dirty="0">
                <a:solidFill>
                  <a:srgbClr val="FFC000"/>
                </a:solidFill>
              </a:rPr>
              <a:t>)</a:t>
            </a:r>
            <a:r>
              <a:rPr lang="en-US" sz="2600" dirty="0"/>
              <a:t>)</a:t>
            </a:r>
            <a:r>
              <a:rPr lang="en-US" sz="2600" dirty="0">
                <a:solidFill>
                  <a:srgbClr val="FF0000"/>
                </a:solidFill>
              </a:rPr>
              <a:t> </a:t>
            </a:r>
            <a:r>
              <a:rPr lang="en-US" sz="2600" dirty="0">
                <a:solidFill>
                  <a:schemeClr val="bg1">
                    <a:lumMod val="50000"/>
                  </a:schemeClr>
                </a:solidFill>
              </a:rPr>
              <a:t>+</a:t>
            </a:r>
            <a:r>
              <a:rPr lang="en-US" sz="2600" dirty="0">
                <a:solidFill>
                  <a:srgbClr val="FF0000"/>
                </a:solidFill>
              </a:rPr>
              <a:t> </a:t>
            </a:r>
            <a:r>
              <a:rPr lang="en-US" sz="2600" dirty="0" err="1">
                <a:solidFill>
                  <a:schemeClr val="accent6">
                    <a:lumMod val="60000"/>
                    <a:lumOff val="40000"/>
                  </a:schemeClr>
                </a:solidFill>
              </a:rPr>
              <a:t>geom_bar</a:t>
            </a:r>
            <a:r>
              <a:rPr lang="en-US" sz="2600" dirty="0">
                <a:solidFill>
                  <a:schemeClr val="accent6">
                    <a:lumMod val="60000"/>
                    <a:lumOff val="40000"/>
                  </a:schemeClr>
                </a:solidFill>
              </a:rPr>
              <a:t>(stat = “identity”)</a:t>
            </a:r>
          </a:p>
        </p:txBody>
      </p:sp>
      <p:pic>
        <p:nvPicPr>
          <p:cNvPr id="6" name="Picture 5">
            <a:extLst>
              <a:ext uri="{FF2B5EF4-FFF2-40B4-BE49-F238E27FC236}">
                <a16:creationId xmlns:a16="http://schemas.microsoft.com/office/drawing/2014/main" id="{9CFBF8E5-A89C-B94E-85A7-4677F6A52403}"/>
              </a:ext>
            </a:extLst>
          </p:cNvPr>
          <p:cNvPicPr>
            <a:picLocks noChangeAspect="1"/>
          </p:cNvPicPr>
          <p:nvPr/>
        </p:nvPicPr>
        <p:blipFill>
          <a:blip r:embed="rId2"/>
          <a:stretch>
            <a:fillRect/>
          </a:stretch>
        </p:blipFill>
        <p:spPr>
          <a:xfrm>
            <a:off x="502852" y="1666573"/>
            <a:ext cx="5092174" cy="4684800"/>
          </a:xfrm>
          <a:prstGeom prst="rect">
            <a:avLst/>
          </a:prstGeom>
        </p:spPr>
      </p:pic>
      <p:sp>
        <p:nvSpPr>
          <p:cNvPr id="7" name="TextBox 6">
            <a:extLst>
              <a:ext uri="{FF2B5EF4-FFF2-40B4-BE49-F238E27FC236}">
                <a16:creationId xmlns:a16="http://schemas.microsoft.com/office/drawing/2014/main" id="{1A7F1AEC-3255-6C4B-A500-F8CC5036A02D}"/>
              </a:ext>
            </a:extLst>
          </p:cNvPr>
          <p:cNvSpPr txBox="1"/>
          <p:nvPr/>
        </p:nvSpPr>
        <p:spPr>
          <a:xfrm>
            <a:off x="997787" y="6351373"/>
            <a:ext cx="4102304" cy="492443"/>
          </a:xfrm>
          <a:prstGeom prst="rect">
            <a:avLst/>
          </a:prstGeom>
          <a:noFill/>
        </p:spPr>
        <p:txBody>
          <a:bodyPr wrap="square" rtlCol="0">
            <a:spAutoFit/>
          </a:bodyPr>
          <a:lstStyle/>
          <a:p>
            <a:pPr algn="ctr"/>
            <a:r>
              <a:rPr lang="en-US" sz="2600" dirty="0">
                <a:solidFill>
                  <a:srgbClr val="00B050"/>
                </a:solidFill>
              </a:rPr>
              <a:t>Country on x-axis</a:t>
            </a:r>
            <a:endParaRPr lang="en-US" sz="2600" dirty="0">
              <a:solidFill>
                <a:schemeClr val="accent6">
                  <a:lumMod val="60000"/>
                  <a:lumOff val="40000"/>
                </a:schemeClr>
              </a:solidFill>
            </a:endParaRPr>
          </a:p>
        </p:txBody>
      </p:sp>
      <p:sp>
        <p:nvSpPr>
          <p:cNvPr id="8" name="TextBox 7">
            <a:extLst>
              <a:ext uri="{FF2B5EF4-FFF2-40B4-BE49-F238E27FC236}">
                <a16:creationId xmlns:a16="http://schemas.microsoft.com/office/drawing/2014/main" id="{5E80D6E4-22BE-3F42-AFE7-D3C741B40327}"/>
              </a:ext>
            </a:extLst>
          </p:cNvPr>
          <p:cNvSpPr txBox="1"/>
          <p:nvPr/>
        </p:nvSpPr>
        <p:spPr>
          <a:xfrm rot="16200000">
            <a:off x="-1320957" y="3495151"/>
            <a:ext cx="3134357" cy="492443"/>
          </a:xfrm>
          <a:prstGeom prst="rect">
            <a:avLst/>
          </a:prstGeom>
          <a:noFill/>
        </p:spPr>
        <p:txBody>
          <a:bodyPr wrap="square" rtlCol="0">
            <a:spAutoFit/>
          </a:bodyPr>
          <a:lstStyle/>
          <a:p>
            <a:pPr algn="ctr"/>
            <a:r>
              <a:rPr lang="en-US" sz="2600" dirty="0">
                <a:solidFill>
                  <a:schemeClr val="accent6">
                    <a:lumMod val="75000"/>
                  </a:schemeClr>
                </a:solidFill>
              </a:rPr>
              <a:t>death on y-axis</a:t>
            </a:r>
            <a:endParaRPr lang="en-US" sz="2600" dirty="0">
              <a:solidFill>
                <a:schemeClr val="accent6">
                  <a:lumMod val="60000"/>
                  <a:lumOff val="40000"/>
                </a:schemeClr>
              </a:solidFill>
            </a:endParaRPr>
          </a:p>
        </p:txBody>
      </p:sp>
      <p:sp>
        <p:nvSpPr>
          <p:cNvPr id="9" name="TextBox 8">
            <a:extLst>
              <a:ext uri="{FF2B5EF4-FFF2-40B4-BE49-F238E27FC236}">
                <a16:creationId xmlns:a16="http://schemas.microsoft.com/office/drawing/2014/main" id="{EB3B815F-4392-B44D-914E-DBDAC8BF5165}"/>
              </a:ext>
            </a:extLst>
          </p:cNvPr>
          <p:cNvSpPr txBox="1"/>
          <p:nvPr/>
        </p:nvSpPr>
        <p:spPr>
          <a:xfrm>
            <a:off x="6316643" y="2382559"/>
            <a:ext cx="4890935" cy="2092881"/>
          </a:xfrm>
          <a:prstGeom prst="rect">
            <a:avLst/>
          </a:prstGeom>
          <a:noFill/>
        </p:spPr>
        <p:txBody>
          <a:bodyPr wrap="square" rtlCol="0">
            <a:spAutoFit/>
          </a:bodyPr>
          <a:lstStyle/>
          <a:p>
            <a:pPr algn="ctr"/>
            <a:r>
              <a:rPr lang="en-US" sz="2600" dirty="0"/>
              <a:t>Not that easy to read here due to the number of countries!</a:t>
            </a:r>
          </a:p>
          <a:p>
            <a:pPr algn="ctr"/>
            <a:endParaRPr lang="en-US" sz="2600" dirty="0"/>
          </a:p>
          <a:p>
            <a:pPr algn="ctr"/>
            <a:r>
              <a:rPr lang="en-US" sz="2600" dirty="0"/>
              <a:t>But we can see that some countries have far more deaths than others</a:t>
            </a:r>
          </a:p>
        </p:txBody>
      </p:sp>
    </p:spTree>
    <p:extLst>
      <p:ext uri="{BB962C8B-B14F-4D97-AF65-F5344CB8AC3E}">
        <p14:creationId xmlns:p14="http://schemas.microsoft.com/office/powerpoint/2010/main" val="159047783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{3D3D7B46-BEE0-F947-B5D1-738159471B49}tf10001073</Template>
  <TotalTime>503</TotalTime>
  <Words>3555</Words>
  <Application>Microsoft Macintosh PowerPoint</Application>
  <PresentationFormat>Widescreen</PresentationFormat>
  <Paragraphs>281</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Ruis</dc:creator>
  <cp:lastModifiedBy>Christopher Ruis</cp:lastModifiedBy>
  <cp:revision>220</cp:revision>
  <dcterms:created xsi:type="dcterms:W3CDTF">2020-04-30T09:09:33Z</dcterms:created>
  <dcterms:modified xsi:type="dcterms:W3CDTF">2020-05-01T09:12:07Z</dcterms:modified>
</cp:coreProperties>
</file>